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1" r:id="rId5"/>
    <p:sldId id="263" r:id="rId6"/>
    <p:sldId id="262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6" r:id="rId28"/>
    <p:sldId id="284" r:id="rId29"/>
    <p:sldId id="287" r:id="rId30"/>
    <p:sldId id="288" r:id="rId31"/>
    <p:sldId id="289" r:id="rId32"/>
    <p:sldId id="291" r:id="rId33"/>
    <p:sldId id="290" r:id="rId34"/>
    <p:sldId id="292" r:id="rId35"/>
    <p:sldId id="293" r:id="rId36"/>
    <p:sldId id="294" r:id="rId37"/>
    <p:sldId id="295" r:id="rId38"/>
    <p:sldId id="296" r:id="rId39"/>
    <p:sldId id="297" r:id="rId40"/>
    <p:sldId id="298" r:id="rId41"/>
    <p:sldId id="299" r:id="rId42"/>
    <p:sldId id="300" r:id="rId43"/>
    <p:sldId id="301" r:id="rId44"/>
    <p:sldId id="302" r:id="rId45"/>
    <p:sldId id="303" r:id="rId46"/>
    <p:sldId id="304" r:id="rId47"/>
    <p:sldId id="305" r:id="rId48"/>
    <p:sldId id="306" r:id="rId49"/>
    <p:sldId id="307" r:id="rId50"/>
    <p:sldId id="308" r:id="rId51"/>
    <p:sldId id="309" r:id="rId52"/>
    <p:sldId id="310" r:id="rId53"/>
    <p:sldId id="311" r:id="rId54"/>
    <p:sldId id="312" r:id="rId55"/>
    <p:sldId id="313" r:id="rId56"/>
    <p:sldId id="314" r:id="rId57"/>
    <p:sldId id="315" r:id="rId58"/>
    <p:sldId id="316" r:id="rId59"/>
    <p:sldId id="317" r:id="rId60"/>
    <p:sldId id="318" r:id="rId61"/>
    <p:sldId id="319" r:id="rId62"/>
    <p:sldId id="320" r:id="rId63"/>
    <p:sldId id="321" r:id="rId64"/>
    <p:sldId id="322" r:id="rId65"/>
    <p:sldId id="323" r:id="rId66"/>
    <p:sldId id="324" r:id="rId67"/>
    <p:sldId id="325" r:id="rId68"/>
    <p:sldId id="326" r:id="rId69"/>
    <p:sldId id="327" r:id="rId70"/>
    <p:sldId id="328" r:id="rId71"/>
    <p:sldId id="329" r:id="rId72"/>
    <p:sldId id="330" r:id="rId73"/>
    <p:sldId id="331" r:id="rId7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P" initials="H" lastIdx="1" clrIdx="0">
    <p:extLst>
      <p:ext uri="{19B8F6BF-5375-455C-9EA6-DF929625EA0E}">
        <p15:presenceInfo xmlns:p15="http://schemas.microsoft.com/office/powerpoint/2012/main" userId="cfe47a4cf0bee9f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1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865A7-C0DA-4AB5-ACAE-01B1232FB320}" type="datetimeFigureOut">
              <a:rPr lang="en-IN" smtClean="0"/>
              <a:t>16-01-2025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320B75-69A7-47E2-9EF1-AD7BFDBECF6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886195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865A7-C0DA-4AB5-ACAE-01B1232FB320}" type="datetimeFigureOut">
              <a:rPr lang="en-IN" smtClean="0"/>
              <a:t>16-01-2025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320B75-69A7-47E2-9EF1-AD7BFDBECF6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813461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865A7-C0DA-4AB5-ACAE-01B1232FB320}" type="datetimeFigureOut">
              <a:rPr lang="en-IN" smtClean="0"/>
              <a:t>16-01-2025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320B75-69A7-47E2-9EF1-AD7BFDBECF6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618421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865A7-C0DA-4AB5-ACAE-01B1232FB320}" type="datetimeFigureOut">
              <a:rPr lang="en-IN" smtClean="0"/>
              <a:t>16-01-2025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320B75-69A7-47E2-9EF1-AD7BFDBECF6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506062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865A7-C0DA-4AB5-ACAE-01B1232FB320}" type="datetimeFigureOut">
              <a:rPr lang="en-IN" smtClean="0"/>
              <a:t>16-01-2025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320B75-69A7-47E2-9EF1-AD7BFDBECF6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313048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865A7-C0DA-4AB5-ACAE-01B1232FB320}" type="datetimeFigureOut">
              <a:rPr lang="en-IN" smtClean="0"/>
              <a:t>16-01-2025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320B75-69A7-47E2-9EF1-AD7BFDBECF6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33403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865A7-C0DA-4AB5-ACAE-01B1232FB320}" type="datetimeFigureOut">
              <a:rPr lang="en-IN" smtClean="0"/>
              <a:t>16-01-2025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320B75-69A7-47E2-9EF1-AD7BFDBECF6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404196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865A7-C0DA-4AB5-ACAE-01B1232FB320}" type="datetimeFigureOut">
              <a:rPr lang="en-IN" smtClean="0"/>
              <a:t>16-01-2025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320B75-69A7-47E2-9EF1-AD7BFDBECF6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709745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865A7-C0DA-4AB5-ACAE-01B1232FB320}" type="datetimeFigureOut">
              <a:rPr lang="en-IN" smtClean="0"/>
              <a:t>16-01-2025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320B75-69A7-47E2-9EF1-AD7BFDBECF6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678060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865A7-C0DA-4AB5-ACAE-01B1232FB320}" type="datetimeFigureOut">
              <a:rPr lang="en-IN" smtClean="0"/>
              <a:t>16-01-2025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320B75-69A7-47E2-9EF1-AD7BFDBECF6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271853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865A7-C0DA-4AB5-ACAE-01B1232FB320}" type="datetimeFigureOut">
              <a:rPr lang="en-IN" smtClean="0"/>
              <a:t>16-01-2025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320B75-69A7-47E2-9EF1-AD7BFDBECF6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608180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77000"/>
            <a:lum/>
          </a:blip>
          <a:srcRect/>
          <a:stretch>
            <a:fillRect l="-16000" r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B865A7-C0DA-4AB5-ACAE-01B1232FB320}" type="datetimeFigureOut">
              <a:rPr lang="en-IN" smtClean="0"/>
              <a:t>16-01-2025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320B75-69A7-47E2-9EF1-AD7BFDBECF6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306635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jpeg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2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2192001" cy="6858001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3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36632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2165" y="1468414"/>
            <a:ext cx="5044877" cy="213320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502164" y="577980"/>
            <a:ext cx="5505061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sz="2000" dirty="0" smtClean="0">
                <a:latin typeface="Arial Black" panose="020B0A04020102020204" pitchFamily="34" charset="0"/>
              </a:rPr>
              <a:t>Doctor Table</a:t>
            </a:r>
            <a:endParaRPr lang="en-IN" sz="2000" dirty="0">
              <a:latin typeface="Arial Black" panose="020B0A040201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2164" y="4182155"/>
            <a:ext cx="5047495" cy="2116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360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1560" y="2108719"/>
            <a:ext cx="6423792" cy="298106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511560" y="1063689"/>
            <a:ext cx="6074228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sz="2000" dirty="0" smtClean="0">
                <a:latin typeface="Arial Black" panose="020B0A04020102020204" pitchFamily="34" charset="0"/>
              </a:rPr>
              <a:t>Appointment Table</a:t>
            </a:r>
            <a:endParaRPr lang="en-IN" sz="200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5385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5089" y="2879734"/>
            <a:ext cx="6687768" cy="254135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005089" y="1520890"/>
            <a:ext cx="4265083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sz="2000" dirty="0" smtClean="0">
                <a:latin typeface="Arial Black" panose="020B0A04020102020204" pitchFamily="34" charset="0"/>
              </a:rPr>
              <a:t>Bills Table</a:t>
            </a:r>
            <a:endParaRPr lang="en-IN" sz="200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2826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74440" y="233265"/>
            <a:ext cx="102916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dirty="0" smtClean="0">
                <a:latin typeface="Arial Black" panose="020B0A04020102020204" pitchFamily="34" charset="0"/>
              </a:rPr>
              <a:t>Inserting Data inside the tables</a:t>
            </a:r>
            <a:endParaRPr lang="en-IN" sz="2000" dirty="0">
              <a:latin typeface="Arial Black" panose="020B0A040201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8922" y="1728435"/>
            <a:ext cx="6672029" cy="496867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408922" y="933061"/>
            <a:ext cx="3107094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sz="2000" dirty="0" smtClean="0">
                <a:latin typeface="Arial Black" panose="020B0A04020102020204" pitchFamily="34" charset="0"/>
              </a:rPr>
              <a:t>Patients table </a:t>
            </a:r>
            <a:endParaRPr lang="en-IN" sz="200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1969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5525" y="2913972"/>
            <a:ext cx="6619968" cy="218054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775525" y="1483567"/>
            <a:ext cx="3505602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sz="2000" dirty="0" smtClean="0">
                <a:latin typeface="Arial Black" panose="020B0A04020102020204" pitchFamily="34" charset="0"/>
              </a:rPr>
              <a:t>Department Table</a:t>
            </a:r>
            <a:endParaRPr lang="en-IN" sz="2000" dirty="0">
              <a:latin typeface="Arial Black" panose="020B0A040201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74440" y="233265"/>
            <a:ext cx="102916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dirty="0" smtClean="0">
                <a:latin typeface="Arial Black" panose="020B0A04020102020204" pitchFamily="34" charset="0"/>
              </a:rPr>
              <a:t>Inserting Data inside the tables</a:t>
            </a:r>
            <a:endParaRPr lang="en-IN" sz="200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2274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74440" y="233265"/>
            <a:ext cx="102916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dirty="0" smtClean="0">
                <a:latin typeface="Arial Black" panose="020B0A04020102020204" pitchFamily="34" charset="0"/>
              </a:rPr>
              <a:t>Inserting Data inside the tables</a:t>
            </a:r>
            <a:endParaRPr lang="en-IN" sz="2000" dirty="0">
              <a:latin typeface="Arial Black" panose="020B0A040201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92899" y="1502229"/>
            <a:ext cx="3079102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sz="2000" dirty="0" smtClean="0">
                <a:latin typeface="Arial Black" panose="020B0A04020102020204" pitchFamily="34" charset="0"/>
              </a:rPr>
              <a:t>Doctor table</a:t>
            </a:r>
            <a:r>
              <a:rPr lang="en-IN" dirty="0" smtClean="0"/>
              <a:t> 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2899" y="2670619"/>
            <a:ext cx="6466113" cy="3375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257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83771" y="270589"/>
            <a:ext cx="102916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dirty="0" smtClean="0">
                <a:latin typeface="Arial Black" panose="020B0A04020102020204" pitchFamily="34" charset="0"/>
              </a:rPr>
              <a:t>Inserting Data inside the tables</a:t>
            </a:r>
            <a:endParaRPr lang="en-IN" sz="2000" dirty="0">
              <a:latin typeface="Arial Black" panose="020B0A040201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2776" y="2920481"/>
            <a:ext cx="6744034" cy="204096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912776" y="1772816"/>
            <a:ext cx="4189444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sz="2000" dirty="0" smtClean="0">
                <a:latin typeface="Arial Black" panose="020B0A04020102020204" pitchFamily="34" charset="0"/>
              </a:rPr>
              <a:t>Appointment Table</a:t>
            </a:r>
            <a:endParaRPr lang="en-IN" sz="200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4692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74440" y="233265"/>
            <a:ext cx="102916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dirty="0" smtClean="0">
                <a:latin typeface="Arial Black" panose="020B0A04020102020204" pitchFamily="34" charset="0"/>
              </a:rPr>
              <a:t>Inserting Data inside the tables</a:t>
            </a:r>
            <a:endParaRPr lang="en-IN" sz="2000" dirty="0">
              <a:latin typeface="Arial Black" panose="020B0A040201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0869" y="3280598"/>
            <a:ext cx="5383763" cy="158998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590869" y="1924882"/>
            <a:ext cx="4329404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sz="2000" dirty="0" smtClean="0">
                <a:latin typeface="Arial Black" panose="020B0A04020102020204" pitchFamily="34" charset="0"/>
              </a:rPr>
              <a:t>Bills Table</a:t>
            </a:r>
            <a:endParaRPr lang="en-IN" sz="200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0017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74440" y="233265"/>
            <a:ext cx="1029166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200" dirty="0" smtClean="0">
                <a:latin typeface="Arial Black" panose="020B0A04020102020204" pitchFamily="34" charset="0"/>
              </a:rPr>
              <a:t>Content Of Tables</a:t>
            </a:r>
            <a:endParaRPr lang="en-IN" sz="2200" dirty="0">
              <a:latin typeface="Arial Black" panose="020B0A040201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01013" y="1091682"/>
            <a:ext cx="6270171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sz="2000" dirty="0" smtClean="0">
                <a:latin typeface="Arial Black" panose="020B0A04020102020204" pitchFamily="34" charset="0"/>
              </a:rPr>
              <a:t>Patient Table: (SELECT * FROM patients;)</a:t>
            </a:r>
            <a:endParaRPr lang="en-IN" sz="2000" dirty="0">
              <a:latin typeface="Arial Black" panose="020B0A040201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013" y="1807355"/>
            <a:ext cx="6346370" cy="4854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606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74440" y="233265"/>
            <a:ext cx="1029166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200" dirty="0" smtClean="0">
                <a:latin typeface="Arial Black" panose="020B0A04020102020204" pitchFamily="34" charset="0"/>
              </a:rPr>
              <a:t>Content Of Tables</a:t>
            </a:r>
            <a:endParaRPr lang="en-IN" sz="2200" dirty="0">
              <a:latin typeface="Arial Black" panose="020B0A040201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08923" y="1183604"/>
            <a:ext cx="7809722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sz="2000" dirty="0" smtClean="0">
                <a:latin typeface="Arial Black" panose="020B0A04020102020204" pitchFamily="34" charset="0"/>
              </a:rPr>
              <a:t>Department Table: (SELECT * FROM department;)</a:t>
            </a:r>
            <a:endParaRPr lang="en-IN" sz="2000" dirty="0">
              <a:latin typeface="Arial Black" panose="020B0A040201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8923" y="2512608"/>
            <a:ext cx="5234473" cy="1864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233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728"/>
            <a:ext cx="12192000" cy="698446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94554" y="5226784"/>
            <a:ext cx="4610711" cy="16312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1003">
            <a:schemeClr val="lt2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/>
          <a:p>
            <a:r>
              <a:rPr lang="en-IN" sz="2000" b="1" dirty="0" smtClean="0">
                <a:solidFill>
                  <a:schemeClr val="bg2">
                    <a:lumMod val="10000"/>
                  </a:schemeClr>
                </a:solidFill>
                <a:latin typeface="Arial Black" panose="020B0A04020102020204" pitchFamily="34" charset="0"/>
              </a:rPr>
              <a:t>SQL Project</a:t>
            </a:r>
          </a:p>
          <a:p>
            <a:endParaRPr lang="en-IN" sz="2000" b="1" dirty="0" smtClean="0">
              <a:solidFill>
                <a:schemeClr val="bg2">
                  <a:lumMod val="10000"/>
                </a:schemeClr>
              </a:solidFill>
              <a:latin typeface="Arial Black" panose="020B0A04020102020204" pitchFamily="34" charset="0"/>
            </a:endParaRPr>
          </a:p>
          <a:p>
            <a:r>
              <a:rPr lang="en-IN" sz="2000" b="1" dirty="0" smtClean="0">
                <a:solidFill>
                  <a:schemeClr val="bg2">
                    <a:lumMod val="10000"/>
                  </a:schemeClr>
                </a:solidFill>
                <a:latin typeface="Arial Black" panose="020B0A04020102020204" pitchFamily="34" charset="0"/>
              </a:rPr>
              <a:t>Name: Bharat Singh</a:t>
            </a:r>
          </a:p>
          <a:p>
            <a:r>
              <a:rPr lang="en-IN" sz="2000" b="1" dirty="0" smtClean="0">
                <a:solidFill>
                  <a:schemeClr val="bg2">
                    <a:lumMod val="10000"/>
                  </a:schemeClr>
                </a:solidFill>
                <a:latin typeface="Arial Black" panose="020B0A04020102020204" pitchFamily="34" charset="0"/>
              </a:rPr>
              <a:t>Batch: K-404</a:t>
            </a:r>
          </a:p>
          <a:p>
            <a:r>
              <a:rPr lang="en-IN" sz="2000" b="1" dirty="0" smtClean="0">
                <a:solidFill>
                  <a:schemeClr val="bg2">
                    <a:lumMod val="10000"/>
                  </a:schemeClr>
                </a:solidFill>
                <a:latin typeface="Arial Black" panose="020B0A04020102020204" pitchFamily="34" charset="0"/>
              </a:rPr>
              <a:t>Incharge: Sandip Jaiswar Sir</a:t>
            </a:r>
            <a:endParaRPr lang="en-IN" sz="2000" b="1" dirty="0">
              <a:solidFill>
                <a:schemeClr val="bg2">
                  <a:lumMod val="10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4809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74440" y="233265"/>
            <a:ext cx="1029166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200" dirty="0" smtClean="0">
                <a:latin typeface="Arial Black" panose="020B0A04020102020204" pitchFamily="34" charset="0"/>
              </a:rPr>
              <a:t>Content Of Tables</a:t>
            </a:r>
            <a:endParaRPr lang="en-IN" sz="2200" dirty="0">
              <a:latin typeface="Arial Black" panose="020B0A040201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222310" y="1259632"/>
            <a:ext cx="5906278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sz="2000" dirty="0" smtClean="0">
                <a:latin typeface="Arial Black" panose="020B0A04020102020204" pitchFamily="34" charset="0"/>
              </a:rPr>
              <a:t>Doctor Table: (SELECT * FROM dr_name;)</a:t>
            </a:r>
          </a:p>
          <a:p>
            <a:r>
              <a:rPr lang="en-IN" sz="2000" dirty="0" smtClean="0">
                <a:latin typeface="Arial Black" panose="020B0A04020102020204" pitchFamily="34" charset="0"/>
              </a:rPr>
              <a:t>(SELECT * FROM dr_contact)</a:t>
            </a:r>
            <a:endParaRPr lang="en-IN" sz="2000" dirty="0">
              <a:latin typeface="Arial Black" panose="020B0A040201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2310" y="4649951"/>
            <a:ext cx="4236098" cy="167370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310" y="2529950"/>
            <a:ext cx="4236098" cy="1719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113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74440" y="233265"/>
            <a:ext cx="1029166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200" dirty="0" smtClean="0">
                <a:latin typeface="Arial Black" panose="020B0A04020102020204" pitchFamily="34" charset="0"/>
              </a:rPr>
              <a:t>Content Of Tables</a:t>
            </a:r>
            <a:endParaRPr lang="en-IN" sz="2200" dirty="0">
              <a:latin typeface="Arial Black" panose="020B0A040201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1345" y="2987084"/>
            <a:ext cx="7663284" cy="201523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611345" y="1625563"/>
            <a:ext cx="7933871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sz="2000" dirty="0" smtClean="0">
                <a:latin typeface="Arial Black" panose="020B0A04020102020204" pitchFamily="34" charset="0"/>
              </a:rPr>
              <a:t>Appointments Table: (SELECT * FROM appointments)</a:t>
            </a:r>
            <a:endParaRPr lang="en-IN" sz="200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5632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74440" y="233265"/>
            <a:ext cx="1029166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200" dirty="0" smtClean="0">
                <a:latin typeface="Arial Black" panose="020B0A04020102020204" pitchFamily="34" charset="0"/>
              </a:rPr>
              <a:t>Content Of Tables</a:t>
            </a:r>
            <a:endParaRPr lang="en-IN" sz="2200" dirty="0">
              <a:latin typeface="Arial Black" panose="020B0A040201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07963" y="1688841"/>
            <a:ext cx="5514392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sz="2000" dirty="0" smtClean="0">
                <a:latin typeface="Arial Black" panose="020B0A04020102020204" pitchFamily="34" charset="0"/>
              </a:rPr>
              <a:t>Bills Table: (SELECT  * FROM bills)</a:t>
            </a:r>
            <a:endParaRPr lang="en-IN" sz="2000" dirty="0">
              <a:latin typeface="Arial Black" panose="020B0A040201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7963" y="2976465"/>
            <a:ext cx="5644559" cy="1894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724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74440" y="233265"/>
            <a:ext cx="1029166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200" dirty="0" smtClean="0">
                <a:latin typeface="Arial Black" panose="020B0A04020102020204" pitchFamily="34" charset="0"/>
              </a:rPr>
              <a:t>Queries</a:t>
            </a:r>
            <a:endParaRPr lang="en-IN" sz="2200" dirty="0">
              <a:latin typeface="Arial Black" panose="020B0A040201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82351" y="1240971"/>
            <a:ext cx="8005665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sz="2000" dirty="0" smtClean="0">
                <a:latin typeface="Arial Black" panose="020B0A04020102020204" pitchFamily="34" charset="0"/>
              </a:rPr>
              <a:t>SELECT: It is used to retrieve the data from the dataset</a:t>
            </a:r>
            <a:endParaRPr lang="en-IN" sz="2000" dirty="0">
              <a:latin typeface="Arial Black" panose="020B0A040201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350" y="2217900"/>
            <a:ext cx="5402425" cy="67941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350" y="3474131"/>
            <a:ext cx="5290458" cy="2164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290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74440" y="233265"/>
            <a:ext cx="1029166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200" dirty="0" smtClean="0">
                <a:latin typeface="Arial Black" panose="020B0A04020102020204" pitchFamily="34" charset="0"/>
              </a:rPr>
              <a:t>Queries</a:t>
            </a:r>
            <a:endParaRPr lang="en-IN" sz="2200" dirty="0">
              <a:latin typeface="Arial Black" panose="020B0A040201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520890" y="1184988"/>
            <a:ext cx="8994710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sz="2000" dirty="0" smtClean="0">
                <a:latin typeface="Arial Black" panose="020B0A04020102020204" pitchFamily="34" charset="0"/>
              </a:rPr>
              <a:t>WHERE: </a:t>
            </a:r>
            <a:r>
              <a:rPr lang="en-IN" sz="2000" dirty="0" smtClean="0"/>
              <a:t>It is used to filter the records and show those records which are specifying the condition </a:t>
            </a:r>
            <a:endParaRPr lang="en-IN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0890" y="2565424"/>
            <a:ext cx="8808098" cy="86824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0889" y="3950937"/>
            <a:ext cx="4829511" cy="1302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524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74440" y="233265"/>
            <a:ext cx="1029166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200" dirty="0" smtClean="0">
                <a:latin typeface="Arial Black" panose="020B0A04020102020204" pitchFamily="34" charset="0"/>
              </a:rPr>
              <a:t>Queries</a:t>
            </a:r>
            <a:endParaRPr lang="en-IN" sz="2200" dirty="0">
              <a:latin typeface="Arial Black" panose="020B0A040201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371601" y="1296954"/>
            <a:ext cx="6671387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sz="2000" dirty="0" smtClean="0">
                <a:latin typeface="Arial Black" panose="020B0A04020102020204" pitchFamily="34" charset="0"/>
              </a:rPr>
              <a:t>Order By: </a:t>
            </a:r>
            <a:r>
              <a:rPr lang="en-IN" sz="2000" dirty="0" smtClean="0"/>
              <a:t>It is used to sort the data in ascending or descending</a:t>
            </a:r>
            <a:endParaRPr lang="en-IN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1" y="2561306"/>
            <a:ext cx="7660432" cy="99365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1" y="4111429"/>
            <a:ext cx="5159828" cy="2061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823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74440" y="233265"/>
            <a:ext cx="1029166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200" dirty="0" smtClean="0">
                <a:latin typeface="Arial Black" panose="020B0A04020102020204" pitchFamily="34" charset="0"/>
              </a:rPr>
              <a:t>Queries</a:t>
            </a:r>
            <a:endParaRPr lang="en-IN" sz="2200" dirty="0">
              <a:latin typeface="Arial Black" panose="020B0A040201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83567" y="1268963"/>
            <a:ext cx="7613780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sz="2000" dirty="0" smtClean="0">
                <a:latin typeface="Arial Black" panose="020B0A04020102020204" pitchFamily="34" charset="0"/>
              </a:rPr>
              <a:t>LIMIT: </a:t>
            </a:r>
            <a:r>
              <a:rPr lang="en-IN" sz="2000" dirty="0" smtClean="0"/>
              <a:t>It is used to apply limitations while displaying the records</a:t>
            </a:r>
            <a:r>
              <a:rPr lang="en-IN" dirty="0" smtClean="0"/>
              <a:t> 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3567" y="2364176"/>
            <a:ext cx="4683968" cy="920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3566" y="3836922"/>
            <a:ext cx="6662057" cy="1892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956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74440" y="233265"/>
            <a:ext cx="1029166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200" dirty="0" smtClean="0">
                <a:latin typeface="Arial Black" panose="020B0A04020102020204" pitchFamily="34" charset="0"/>
              </a:rPr>
              <a:t>Queries</a:t>
            </a:r>
            <a:endParaRPr lang="en-IN" sz="2200" dirty="0">
              <a:latin typeface="Arial Black" panose="020B0A040201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446245" y="970384"/>
            <a:ext cx="7184571" cy="19389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sz="2000" dirty="0" smtClean="0">
                <a:latin typeface="Arial Black" panose="020B0A04020102020204" pitchFamily="34" charset="0"/>
              </a:rPr>
              <a:t>Operators: Arithmetic Operators</a:t>
            </a:r>
          </a:p>
          <a:p>
            <a:endParaRPr lang="en-IN" sz="2000" dirty="0">
              <a:latin typeface="Arial Black" panose="020B0A04020102020204" pitchFamily="34" charset="0"/>
            </a:endParaRPr>
          </a:p>
          <a:p>
            <a:r>
              <a:rPr lang="en-US" sz="2000" dirty="0"/>
              <a:t>Arithmetic operators are used to perform mathematical operations</a:t>
            </a:r>
            <a:r>
              <a:rPr lang="en-US" sz="2000" dirty="0" smtClean="0"/>
              <a:t>.</a:t>
            </a:r>
          </a:p>
          <a:p>
            <a:endParaRPr lang="en-US" sz="2000" dirty="0" smtClean="0">
              <a:latin typeface="Arial Black" panose="020B0A04020102020204" pitchFamily="34" charset="0"/>
            </a:endParaRPr>
          </a:p>
          <a:p>
            <a:r>
              <a:rPr lang="en-US" sz="2000" dirty="0" smtClean="0"/>
              <a:t>ADDITION, </a:t>
            </a:r>
            <a:r>
              <a:rPr lang="en-US" sz="2000" dirty="0" smtClean="0">
                <a:latin typeface="Arial Black" panose="020B0A04020102020204" pitchFamily="34" charset="0"/>
              </a:rPr>
              <a:t>SUBTRACTION</a:t>
            </a:r>
            <a:r>
              <a:rPr lang="en-US" sz="2000" dirty="0" smtClean="0"/>
              <a:t>, MULTIPLY, DIVISION, MODULUS</a:t>
            </a:r>
            <a:endParaRPr lang="en-US" sz="2000" dirty="0"/>
          </a:p>
          <a:p>
            <a:endParaRPr lang="en-IN" sz="2000" dirty="0">
              <a:latin typeface="Arial Black" panose="020B0A040201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6245" y="4429436"/>
            <a:ext cx="4450702" cy="152260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245" y="3044907"/>
            <a:ext cx="6251510" cy="950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359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74440" y="233265"/>
            <a:ext cx="1029166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200" dirty="0" smtClean="0">
                <a:latin typeface="Arial Black" panose="020B0A04020102020204" pitchFamily="34" charset="0"/>
              </a:rPr>
              <a:t>Queries</a:t>
            </a:r>
            <a:endParaRPr lang="en-IN" sz="2200" dirty="0">
              <a:latin typeface="Arial Black" panose="020B0A040201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46245" y="1147666"/>
            <a:ext cx="7184571" cy="16312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sz="2000" dirty="0" smtClean="0">
                <a:latin typeface="Arial Black" panose="020B0A04020102020204" pitchFamily="34" charset="0"/>
              </a:rPr>
              <a:t>Operators: Arithmetic Operators</a:t>
            </a:r>
          </a:p>
          <a:p>
            <a:endParaRPr lang="en-IN" sz="2000" dirty="0">
              <a:latin typeface="Arial Black" panose="020B0A04020102020204" pitchFamily="34" charset="0"/>
            </a:endParaRPr>
          </a:p>
          <a:p>
            <a:r>
              <a:rPr lang="en-US" sz="2000" dirty="0"/>
              <a:t>Arithmetic operators are used to perform mathematical operations</a:t>
            </a:r>
            <a:r>
              <a:rPr lang="en-US" sz="2000" dirty="0" smtClean="0"/>
              <a:t>.</a:t>
            </a:r>
          </a:p>
          <a:p>
            <a:endParaRPr lang="en-US" sz="2000" dirty="0" smtClean="0"/>
          </a:p>
          <a:p>
            <a:r>
              <a:rPr lang="en-US" sz="2000" dirty="0" smtClean="0"/>
              <a:t>ADDITION</a:t>
            </a:r>
            <a:r>
              <a:rPr lang="en-US" sz="2000" dirty="0"/>
              <a:t>, SUBTRACTION, </a:t>
            </a:r>
            <a:r>
              <a:rPr lang="en-US" sz="2000" dirty="0">
                <a:latin typeface="Arial Black" panose="020B0A04020102020204" pitchFamily="34" charset="0"/>
              </a:rPr>
              <a:t>MULTIPLY</a:t>
            </a:r>
            <a:r>
              <a:rPr lang="en-US" sz="2000" dirty="0"/>
              <a:t>, DIVISION, </a:t>
            </a:r>
            <a:r>
              <a:rPr lang="en-US" sz="2000" dirty="0" smtClean="0"/>
              <a:t>MODULUS</a:t>
            </a:r>
            <a:endParaRPr lang="en-U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6244" y="3074622"/>
            <a:ext cx="6074228" cy="8813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6244" y="4247321"/>
            <a:ext cx="4012163" cy="2144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218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74440" y="233265"/>
            <a:ext cx="1029166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200" dirty="0" smtClean="0">
                <a:latin typeface="Arial Black" panose="020B0A04020102020204" pitchFamily="34" charset="0"/>
              </a:rPr>
              <a:t>Queries</a:t>
            </a:r>
            <a:endParaRPr lang="en-IN" sz="2200" dirty="0">
              <a:latin typeface="Arial Black" panose="020B0A040201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55579" y="1259633"/>
            <a:ext cx="7707086" cy="13234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sz="2000" dirty="0" smtClean="0">
                <a:latin typeface="Arial Black" panose="020B0A04020102020204" pitchFamily="34" charset="0"/>
              </a:rPr>
              <a:t>Logical Operator: </a:t>
            </a:r>
            <a:r>
              <a:rPr lang="en-IN" sz="2000" dirty="0" smtClean="0"/>
              <a:t>It is used when we want multiple conditions for a  single query</a:t>
            </a:r>
          </a:p>
          <a:p>
            <a:endParaRPr lang="en-IN" sz="2000" dirty="0"/>
          </a:p>
          <a:p>
            <a:r>
              <a:rPr lang="en-IN" sz="2000" dirty="0" smtClean="0">
                <a:latin typeface="Arial Black" panose="020B0A04020102020204" pitchFamily="34" charset="0"/>
              </a:rPr>
              <a:t>AND</a:t>
            </a:r>
            <a:r>
              <a:rPr lang="en-IN" sz="2000" dirty="0" smtClean="0"/>
              <a:t>, OR, NOT </a:t>
            </a:r>
            <a:endParaRPr lang="en-IN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5578" y="3003804"/>
            <a:ext cx="4851915" cy="93371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5579" y="4388599"/>
            <a:ext cx="3610943" cy="1887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958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1"/>
            <a:ext cx="12191999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94552" y="766732"/>
            <a:ext cx="5710137" cy="53245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2000" b="1" dirty="0" smtClean="0">
                <a:latin typeface="Arial Black" panose="020B0A04020102020204" pitchFamily="34" charset="0"/>
              </a:rPr>
              <a:t>Abstract</a:t>
            </a:r>
          </a:p>
          <a:p>
            <a:pPr algn="just"/>
            <a:endParaRPr lang="en-IN" sz="2000" dirty="0"/>
          </a:p>
          <a:p>
            <a:pPr algn="just"/>
            <a:r>
              <a:rPr lang="en-US" sz="2000" dirty="0"/>
              <a:t>The Hospital Management System (HMS) is a comprehensive database solution designed to streamline hospital operations and improve patient care. Built using SQL and MySQL Workbench, the system efficiently manages patient records, doctor </a:t>
            </a:r>
            <a:r>
              <a:rPr lang="en-US" sz="2000" dirty="0" smtClean="0"/>
              <a:t>record, appointment, billing. It </a:t>
            </a:r>
            <a:r>
              <a:rPr lang="en-US" sz="2000" dirty="0"/>
              <a:t>ensures data accuracy, security, and accessibility while reducing manual errors and administrative overhead. The HMS enhances communication between departments and facilitates quick decision-making through real-time data availability. Its user-friendly interface makes it easy for hospital staff to adapt, ultimately contributing to better healthcare delivery and operational efficiency.</a:t>
            </a:r>
            <a:endParaRPr lang="en-IN" sz="2000" dirty="0" smtClean="0"/>
          </a:p>
          <a:p>
            <a:pPr algn="just"/>
            <a:endParaRPr lang="en-IN" sz="2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9239" y="1072867"/>
            <a:ext cx="6070063" cy="5018400"/>
          </a:xfrm>
          <a:prstGeom prst="rect">
            <a:avLst/>
          </a:prstGeom>
          <a:blipFill dpi="0" rotWithShape="1">
            <a:blip r:embed="rId5"/>
            <a:srcRect/>
            <a:tile tx="0" ty="0" sx="100000" sy="100000" flip="none" algn="tl"/>
          </a:blipFill>
          <a:effectLst>
            <a:glow>
              <a:schemeClr val="accent1"/>
            </a:glow>
            <a:outerShdw blurRad="88900" dist="38100" dir="2700000" sx="79000" sy="79000" algn="tl" rotWithShape="0">
              <a:prstClr val="black">
                <a:alpha val="35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41570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74440" y="233265"/>
            <a:ext cx="1029166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200" dirty="0" smtClean="0">
                <a:latin typeface="Arial Black" panose="020B0A04020102020204" pitchFamily="34" charset="0"/>
              </a:rPr>
              <a:t>Queries</a:t>
            </a:r>
            <a:endParaRPr lang="en-IN" sz="2200" dirty="0">
              <a:latin typeface="Arial Black" panose="020B0A040201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5578" y="3102218"/>
            <a:ext cx="4450699" cy="93793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5580" y="4330085"/>
            <a:ext cx="3676258" cy="232264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55579" y="1259633"/>
            <a:ext cx="7707086" cy="13234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sz="2000" dirty="0" smtClean="0">
                <a:latin typeface="Arial Black" panose="020B0A04020102020204" pitchFamily="34" charset="0"/>
              </a:rPr>
              <a:t>Logical Operator: </a:t>
            </a:r>
            <a:r>
              <a:rPr lang="en-IN" sz="2000" dirty="0" smtClean="0"/>
              <a:t>It is used when we want multiple conditions for a  single query</a:t>
            </a:r>
          </a:p>
          <a:p>
            <a:endParaRPr lang="en-IN" sz="2000" dirty="0"/>
          </a:p>
          <a:p>
            <a:r>
              <a:rPr lang="en-IN" sz="2000" dirty="0" smtClean="0"/>
              <a:t>AND, </a:t>
            </a:r>
            <a:r>
              <a:rPr lang="en-IN" sz="2000" b="1" dirty="0" smtClean="0">
                <a:latin typeface="Arial Black" panose="020B0A04020102020204" pitchFamily="34" charset="0"/>
              </a:rPr>
              <a:t>OR</a:t>
            </a:r>
            <a:r>
              <a:rPr lang="en-IN" sz="2000" dirty="0" smtClean="0"/>
              <a:t>, NOT 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1029270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74440" y="233265"/>
            <a:ext cx="1029166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200" dirty="0" smtClean="0">
                <a:latin typeface="Arial Black" panose="020B0A04020102020204" pitchFamily="34" charset="0"/>
              </a:rPr>
              <a:t>Queries</a:t>
            </a:r>
            <a:endParaRPr lang="en-IN" sz="2200" dirty="0">
              <a:latin typeface="Arial Black" panose="020B0A040201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6836" y="3195636"/>
            <a:ext cx="4366723" cy="107778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6835" y="4640916"/>
            <a:ext cx="3475021" cy="190097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716836" y="1315263"/>
            <a:ext cx="7707086" cy="13234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sz="2000" dirty="0" smtClean="0">
                <a:latin typeface="Arial Black" panose="020B0A04020102020204" pitchFamily="34" charset="0"/>
              </a:rPr>
              <a:t>Logical Operator: </a:t>
            </a:r>
            <a:r>
              <a:rPr lang="en-IN" sz="2000" dirty="0" smtClean="0"/>
              <a:t>It is used when we want multiple conditions for a  single query</a:t>
            </a:r>
          </a:p>
          <a:p>
            <a:endParaRPr lang="en-IN" sz="2000" dirty="0"/>
          </a:p>
          <a:p>
            <a:r>
              <a:rPr lang="en-IN" sz="2000" dirty="0" smtClean="0"/>
              <a:t>AND, OR, </a:t>
            </a:r>
            <a:r>
              <a:rPr lang="en-IN" sz="2000" b="1" dirty="0" smtClean="0">
                <a:latin typeface="Arial Black" panose="020B0A04020102020204" pitchFamily="34" charset="0"/>
              </a:rPr>
              <a:t>NOT</a:t>
            </a:r>
            <a:r>
              <a:rPr lang="en-IN" sz="2000" dirty="0" smtClean="0"/>
              <a:t> 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3812288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74440" y="233265"/>
            <a:ext cx="1029166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200" dirty="0" smtClean="0">
                <a:latin typeface="Arial Black" panose="020B0A04020102020204" pitchFamily="34" charset="0"/>
              </a:rPr>
              <a:t>Queries</a:t>
            </a:r>
            <a:endParaRPr lang="en-IN" sz="2200" dirty="0">
              <a:latin typeface="Arial Black" panose="020B0A040201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54991" y="1240971"/>
            <a:ext cx="7147249" cy="1015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sz="2000" dirty="0" smtClean="0">
                <a:latin typeface="Arial Black" panose="020B0A04020102020204" pitchFamily="34" charset="0"/>
              </a:rPr>
              <a:t>Comparison Operator: </a:t>
            </a:r>
            <a:r>
              <a:rPr lang="en-IN" sz="2000" dirty="0" smtClean="0"/>
              <a:t>It is used to compare the values</a:t>
            </a:r>
          </a:p>
          <a:p>
            <a:endParaRPr lang="en-IN" sz="2000" dirty="0"/>
          </a:p>
          <a:p>
            <a:r>
              <a:rPr lang="en-IN" sz="2000" b="1" dirty="0" smtClean="0">
                <a:latin typeface="Arial Black" panose="020B0A04020102020204" pitchFamily="34" charset="0"/>
              </a:rPr>
              <a:t>&gt;</a:t>
            </a:r>
            <a:r>
              <a:rPr lang="en-IN" sz="2000" dirty="0" smtClean="0"/>
              <a:t> , BETWEEN, &lt;, ==, &gt;=, &lt;=, IN, LIKE, etc</a:t>
            </a:r>
            <a:r>
              <a:rPr lang="en-IN" sz="2000" dirty="0"/>
              <a:t>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2124" y="2943569"/>
            <a:ext cx="5077215" cy="104060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4990" y="4601365"/>
            <a:ext cx="3890029" cy="1662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397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74440" y="233265"/>
            <a:ext cx="1029166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200" dirty="0" smtClean="0">
                <a:latin typeface="Arial Black" panose="020B0A04020102020204" pitchFamily="34" charset="0"/>
              </a:rPr>
              <a:t>Queries</a:t>
            </a:r>
            <a:endParaRPr lang="en-IN" sz="2200" dirty="0">
              <a:latin typeface="Arial Black" panose="020B0A040201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54991" y="1240971"/>
            <a:ext cx="7147249" cy="1015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sz="2000" dirty="0" smtClean="0">
                <a:latin typeface="Arial Black" panose="020B0A04020102020204" pitchFamily="34" charset="0"/>
              </a:rPr>
              <a:t>Comparison Operator: </a:t>
            </a:r>
            <a:r>
              <a:rPr lang="en-IN" sz="2000" dirty="0" smtClean="0"/>
              <a:t>It is used to compare the values</a:t>
            </a:r>
          </a:p>
          <a:p>
            <a:endParaRPr lang="en-IN" sz="2000" dirty="0"/>
          </a:p>
          <a:p>
            <a:r>
              <a:rPr lang="en-IN" sz="2000" dirty="0" smtClean="0"/>
              <a:t>&gt; , </a:t>
            </a:r>
            <a:r>
              <a:rPr lang="en-IN" sz="2000" b="1" dirty="0" smtClean="0">
                <a:latin typeface="Arial Black" panose="020B0A04020102020204" pitchFamily="34" charset="0"/>
              </a:rPr>
              <a:t>BETWEEN</a:t>
            </a:r>
            <a:r>
              <a:rPr lang="en-IN" sz="2000" dirty="0" smtClean="0"/>
              <a:t>, &lt;, ==, &gt;=, &lt;=, IN, LIKE, etc</a:t>
            </a:r>
            <a:r>
              <a:rPr lang="en-IN" sz="2000" dirty="0"/>
              <a:t>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4991" y="2974510"/>
            <a:ext cx="4627148" cy="115895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4991" y="4611994"/>
            <a:ext cx="3806054" cy="1889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083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74440" y="233265"/>
            <a:ext cx="1029166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200" dirty="0" smtClean="0">
                <a:latin typeface="Arial Black" panose="020B0A04020102020204" pitchFamily="34" charset="0"/>
              </a:rPr>
              <a:t>Queries</a:t>
            </a:r>
            <a:endParaRPr lang="en-IN" sz="2200" dirty="0">
              <a:latin typeface="Arial Black" panose="020B0A040201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54991" y="1240971"/>
            <a:ext cx="7147249" cy="1015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sz="2000" dirty="0" smtClean="0">
                <a:latin typeface="Arial Black" panose="020B0A04020102020204" pitchFamily="34" charset="0"/>
              </a:rPr>
              <a:t>Comparison Operator: </a:t>
            </a:r>
            <a:r>
              <a:rPr lang="en-IN" sz="2000" dirty="0" smtClean="0"/>
              <a:t>It is used to compare the values</a:t>
            </a:r>
          </a:p>
          <a:p>
            <a:endParaRPr lang="en-IN" sz="2000" dirty="0"/>
          </a:p>
          <a:p>
            <a:r>
              <a:rPr lang="en-IN" sz="2000" dirty="0" smtClean="0"/>
              <a:t>&gt; , BETWEEN, &lt;, ==, &gt;=, &lt;=, </a:t>
            </a:r>
            <a:r>
              <a:rPr lang="en-IN" sz="2000" dirty="0" smtClean="0">
                <a:latin typeface="Arial Black" panose="020B0A04020102020204" pitchFamily="34" charset="0"/>
              </a:rPr>
              <a:t>IN</a:t>
            </a:r>
            <a:r>
              <a:rPr lang="en-IN" sz="2000" dirty="0" smtClean="0"/>
              <a:t>, LIKE, etc</a:t>
            </a:r>
            <a:r>
              <a:rPr lang="en-IN" sz="2000" dirty="0"/>
              <a:t>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4991" y="2999119"/>
            <a:ext cx="6674296" cy="132095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4991" y="4717904"/>
            <a:ext cx="4904473" cy="1374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102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74440" y="233265"/>
            <a:ext cx="1029166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200" dirty="0" smtClean="0">
                <a:latin typeface="Arial Black" panose="020B0A04020102020204" pitchFamily="34" charset="0"/>
              </a:rPr>
              <a:t>Queries</a:t>
            </a:r>
            <a:endParaRPr lang="en-IN" sz="2200" dirty="0">
              <a:latin typeface="Arial Black" panose="020B0A040201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74440" y="233265"/>
            <a:ext cx="1029166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200" dirty="0" smtClean="0">
                <a:latin typeface="Arial Black" panose="020B0A04020102020204" pitchFamily="34" charset="0"/>
              </a:rPr>
              <a:t>Queries</a:t>
            </a:r>
            <a:endParaRPr lang="en-IN" sz="2200" dirty="0">
              <a:latin typeface="Arial Black" panose="020B0A040201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754991" y="1240971"/>
            <a:ext cx="7147249" cy="1015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sz="2000" dirty="0" smtClean="0">
                <a:latin typeface="Arial Black" panose="020B0A04020102020204" pitchFamily="34" charset="0"/>
              </a:rPr>
              <a:t>Comparison Operator: </a:t>
            </a:r>
            <a:r>
              <a:rPr lang="en-IN" sz="2000" dirty="0" smtClean="0"/>
              <a:t>It is used to compare the values</a:t>
            </a:r>
          </a:p>
          <a:p>
            <a:endParaRPr lang="en-IN" sz="2000" dirty="0"/>
          </a:p>
          <a:p>
            <a:r>
              <a:rPr lang="en-IN" sz="2000" dirty="0" smtClean="0"/>
              <a:t>&gt; , BETWEEN, &lt;, ==, &gt;=, &lt;=, IN,</a:t>
            </a:r>
            <a:r>
              <a:rPr lang="en-IN" sz="2000" dirty="0" smtClean="0">
                <a:latin typeface="Arial Black" panose="020B0A04020102020204" pitchFamily="34" charset="0"/>
              </a:rPr>
              <a:t> LIKE</a:t>
            </a:r>
            <a:r>
              <a:rPr lang="en-IN" sz="2000" dirty="0" smtClean="0"/>
              <a:t>, etc</a:t>
            </a:r>
            <a:r>
              <a:rPr lang="en-IN" sz="2000" dirty="0"/>
              <a:t>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4990" y="3131794"/>
            <a:ext cx="5504225" cy="116961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4990" y="4724276"/>
            <a:ext cx="3554128" cy="1887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919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74440" y="251927"/>
            <a:ext cx="1029166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200" dirty="0" smtClean="0">
                <a:latin typeface="Arial Black" panose="020B0A04020102020204" pitchFamily="34" charset="0"/>
              </a:rPr>
              <a:t>Queries</a:t>
            </a:r>
            <a:endParaRPr lang="en-IN" sz="2200" dirty="0">
              <a:latin typeface="Arial Black" panose="020B0A040201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82147" y="1511559"/>
            <a:ext cx="6120882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sz="2000" dirty="0" smtClean="0">
                <a:latin typeface="Arial Black" panose="020B0A04020102020204" pitchFamily="34" charset="0"/>
              </a:rPr>
              <a:t>Distinct:</a:t>
            </a:r>
            <a:r>
              <a:rPr lang="en-IN" sz="2000" dirty="0" smtClean="0"/>
              <a:t> It is used to identify the unique values in specific column.</a:t>
            </a:r>
            <a:endParaRPr lang="en-IN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2146" y="2865268"/>
            <a:ext cx="4665307" cy="96961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2147" y="4304719"/>
            <a:ext cx="3970846" cy="1712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063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74440" y="233265"/>
            <a:ext cx="1029166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200" dirty="0" smtClean="0">
                <a:latin typeface="Arial Black" panose="020B0A04020102020204" pitchFamily="34" charset="0"/>
              </a:rPr>
              <a:t>Queries</a:t>
            </a:r>
            <a:endParaRPr lang="en-IN" sz="2200" dirty="0">
              <a:latin typeface="Arial Black" panose="020B0A040201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287624" y="998376"/>
            <a:ext cx="6671388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sz="2000" dirty="0" smtClean="0">
                <a:latin typeface="Arial Black" panose="020B0A04020102020204" pitchFamily="34" charset="0"/>
              </a:rPr>
              <a:t>Alter Table:</a:t>
            </a:r>
            <a:r>
              <a:rPr lang="en-IN" sz="2000" dirty="0" smtClean="0"/>
              <a:t> It is used to modifying the existing table structure like ADD column, Change, Modify, Drop. </a:t>
            </a:r>
            <a:endParaRPr lang="en-IN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7623" y="2898902"/>
            <a:ext cx="5094516" cy="13961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7623" y="4511602"/>
            <a:ext cx="7730321" cy="168224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287623" y="1856792"/>
            <a:ext cx="8462867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sz="2000" dirty="0" smtClean="0">
                <a:latin typeface="Arial Black" panose="020B0A04020102020204" pitchFamily="34" charset="0"/>
              </a:rPr>
              <a:t>Adding Column “alternative_number” after “contact”</a:t>
            </a:r>
          </a:p>
          <a:p>
            <a:r>
              <a:rPr lang="en-IN" sz="2000" dirty="0" smtClean="0">
                <a:latin typeface="Arial Black" panose="020B0A04020102020204" pitchFamily="34" charset="0"/>
              </a:rPr>
              <a:t>AFTER: </a:t>
            </a:r>
            <a:r>
              <a:rPr lang="en-IN" sz="2000" dirty="0" smtClean="0"/>
              <a:t>It is used to define after which table we want to add the new column</a:t>
            </a:r>
            <a:r>
              <a:rPr lang="en-IN" dirty="0" smtClean="0"/>
              <a:t>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77244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74440" y="233265"/>
            <a:ext cx="1029166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IN" sz="2200" dirty="0" smtClean="0">
              <a:latin typeface="Arial Black" panose="020B0A04020102020204" pitchFamily="34" charset="0"/>
            </a:endParaRPr>
          </a:p>
          <a:p>
            <a:pPr algn="ctr"/>
            <a:endParaRPr lang="en-IN" sz="2200" dirty="0">
              <a:latin typeface="Arial Black" panose="020B0A040201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74440" y="233265"/>
            <a:ext cx="1029166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200" dirty="0" smtClean="0">
                <a:latin typeface="Arial Black" panose="020B0A04020102020204" pitchFamily="34" charset="0"/>
              </a:rPr>
              <a:t>Queries</a:t>
            </a:r>
            <a:endParaRPr lang="en-IN" sz="2200" dirty="0">
              <a:latin typeface="Arial Black" panose="020B0A040201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23526" y="1253661"/>
            <a:ext cx="7408506" cy="13234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sz="2000" dirty="0" smtClean="0">
                <a:latin typeface="Arial Black" panose="020B0A04020102020204" pitchFamily="34" charset="0"/>
              </a:rPr>
              <a:t>ALTER TABLE -&gt; FIRST</a:t>
            </a:r>
          </a:p>
          <a:p>
            <a:endParaRPr lang="en-IN" sz="2000" dirty="0" smtClean="0">
              <a:latin typeface="Arial Black" panose="020B0A04020102020204" pitchFamily="34" charset="0"/>
            </a:endParaRPr>
          </a:p>
          <a:p>
            <a:r>
              <a:rPr lang="en-IN" sz="2000" dirty="0" smtClean="0">
                <a:latin typeface="Arial Black" panose="020B0A04020102020204" pitchFamily="34" charset="0"/>
              </a:rPr>
              <a:t>FIRST: </a:t>
            </a:r>
            <a:r>
              <a:rPr lang="en-IN" sz="2000" dirty="0" smtClean="0"/>
              <a:t>It is used to </a:t>
            </a:r>
            <a:r>
              <a:rPr lang="en-IN" sz="2000" dirty="0" err="1" smtClean="0"/>
              <a:t>adda</a:t>
            </a:r>
            <a:r>
              <a:rPr lang="en-IN" sz="2000" dirty="0" smtClean="0"/>
              <a:t>  new column in 1</a:t>
            </a:r>
            <a:r>
              <a:rPr lang="en-IN" sz="2000" baseline="30000" dirty="0" smtClean="0"/>
              <a:t>st</a:t>
            </a:r>
            <a:r>
              <a:rPr lang="en-IN" sz="2000" dirty="0" smtClean="0"/>
              <a:t> position </a:t>
            </a:r>
            <a:r>
              <a:rPr lang="en-IN" sz="2000" dirty="0" err="1" smtClean="0"/>
              <a:t>i.e</a:t>
            </a:r>
            <a:r>
              <a:rPr lang="en-IN" sz="2000" dirty="0" smtClean="0"/>
              <a:t> before everything</a:t>
            </a:r>
            <a:endParaRPr lang="en-IN" sz="2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3526" y="2828056"/>
            <a:ext cx="5001209" cy="127850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3526" y="4488355"/>
            <a:ext cx="7718186" cy="1557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465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74440" y="242596"/>
            <a:ext cx="1029166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200" dirty="0" smtClean="0">
                <a:latin typeface="Arial Black" panose="020B0A04020102020204" pitchFamily="34" charset="0"/>
              </a:rPr>
              <a:t>Queries</a:t>
            </a:r>
            <a:endParaRPr lang="en-IN" sz="2200" dirty="0">
              <a:latin typeface="Arial Black" panose="020B0A040201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0074" y="4741453"/>
            <a:ext cx="7515812" cy="149941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0074" y="3010792"/>
            <a:ext cx="4688636" cy="118675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020074" y="1166327"/>
            <a:ext cx="7515812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sz="2000" dirty="0" smtClean="0">
                <a:latin typeface="Arial Black" panose="020B0A04020102020204" pitchFamily="34" charset="0"/>
              </a:rPr>
              <a:t>CHANGE COLUMN: It is used to change the column name or add constraints if required</a:t>
            </a:r>
            <a:r>
              <a:rPr lang="en-IN" dirty="0" smtClean="0">
                <a:latin typeface="Arial Black" panose="020B0A04020102020204" pitchFamily="34" charset="0"/>
              </a:rPr>
              <a:t> </a:t>
            </a:r>
            <a:endParaRPr lang="en-IN" dirty="0">
              <a:latin typeface="Arial Black" panose="020B0A040201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020074" y="2195664"/>
            <a:ext cx="5346440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sz="2000" dirty="0" smtClean="0"/>
              <a:t>Changing hospital_id to hos_id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3878747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39302" y="496111"/>
            <a:ext cx="10739336" cy="50167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sz="2000" b="1" dirty="0" smtClean="0"/>
              <a:t>INTRODUCTION</a:t>
            </a:r>
          </a:p>
          <a:p>
            <a:endParaRPr lang="en-IN" sz="2000" dirty="0"/>
          </a:p>
          <a:p>
            <a:r>
              <a:rPr lang="en-US" sz="2000" dirty="0"/>
              <a:t>The Hospital Management System (HMS) is an advanced software solution designed to simplify and automate the complex administrative, financial, and operational processes of a hospital</a:t>
            </a:r>
            <a:r>
              <a:rPr lang="en-US" sz="2000" dirty="0" smtClean="0"/>
              <a:t>.</a:t>
            </a:r>
          </a:p>
          <a:p>
            <a:r>
              <a:rPr lang="en-US" sz="2000" dirty="0"/>
              <a:t>Built using SQL and MySQL Workbench, the system is designed to handle large volumes of data securely and efficiently, promoting better decision-making and enhancing the overall quality of healthcare delivery</a:t>
            </a:r>
            <a:r>
              <a:rPr lang="en-US" sz="2000" dirty="0" smtClean="0"/>
              <a:t>.</a:t>
            </a:r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en-US" sz="2000" b="1" dirty="0" smtClean="0"/>
              <a:t>OBJECTIVES</a:t>
            </a:r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/>
              <a:t>Efficient </a:t>
            </a:r>
            <a:r>
              <a:rPr lang="en-IN" sz="2000" dirty="0" smtClean="0"/>
              <a:t>Patient, Doctor Record Management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Enhance </a:t>
            </a:r>
            <a:r>
              <a:rPr lang="en-US" sz="2000" dirty="0"/>
              <a:t>Billing and </a:t>
            </a:r>
            <a:r>
              <a:rPr lang="en-US" sz="2000" dirty="0" smtClean="0"/>
              <a:t>Payment Status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Ensure Data Security and </a:t>
            </a:r>
            <a:r>
              <a:rPr lang="en-US" sz="2000" dirty="0" smtClean="0"/>
              <a:t>Privacy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/>
              <a:t>Reduce </a:t>
            </a:r>
            <a:r>
              <a:rPr lang="en-IN" sz="2000" dirty="0" smtClean="0"/>
              <a:t>Paperwork Overhead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/>
              <a:t>Enhance Patient Experience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40720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74440" y="233265"/>
            <a:ext cx="1029166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200" dirty="0" smtClean="0">
                <a:latin typeface="Arial Black" panose="020B0A04020102020204" pitchFamily="34" charset="0"/>
              </a:rPr>
              <a:t>Queries</a:t>
            </a:r>
            <a:endParaRPr lang="en-IN" sz="2200" dirty="0">
              <a:latin typeface="Arial Black" panose="020B0A040201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68150" y="1596904"/>
            <a:ext cx="8304245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sz="2000" dirty="0" smtClean="0">
                <a:latin typeface="Arial Black" panose="020B0A04020102020204" pitchFamily="34" charset="0"/>
              </a:rPr>
              <a:t>MODIFY COLUMN:</a:t>
            </a:r>
            <a:r>
              <a:rPr lang="en-IN" sz="2000" dirty="0" smtClean="0"/>
              <a:t> It is used to change the properties of the column as its data type, length, and constraints.</a:t>
            </a:r>
            <a:endParaRPr lang="en-IN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1768150" y="2837432"/>
            <a:ext cx="6316824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sz="2000" dirty="0" smtClean="0"/>
              <a:t>Changing length of the contact</a:t>
            </a:r>
            <a:endParaRPr lang="en-IN" sz="2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8150" y="3869599"/>
            <a:ext cx="5031927" cy="1234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397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74440" y="233265"/>
            <a:ext cx="1029166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200" dirty="0" smtClean="0">
                <a:latin typeface="Arial Black" panose="020B0A04020102020204" pitchFamily="34" charset="0"/>
              </a:rPr>
              <a:t>Queries</a:t>
            </a:r>
            <a:endParaRPr lang="en-IN" sz="2200" dirty="0">
              <a:latin typeface="Arial Black" panose="020B0A040201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698171" y="1380931"/>
            <a:ext cx="6195526" cy="400110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IN" sz="2000" dirty="0" smtClean="0">
                <a:latin typeface="Arial Black" panose="020B0A04020102020204" pitchFamily="34" charset="0"/>
              </a:rPr>
              <a:t>DROP: </a:t>
            </a:r>
            <a:r>
              <a:rPr lang="en-IN" sz="2000" dirty="0" smtClean="0"/>
              <a:t>It is used to drop the column of the table</a:t>
            </a:r>
            <a:endParaRPr lang="en-IN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8171" y="3073764"/>
            <a:ext cx="4609323" cy="146879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8170" y="4862118"/>
            <a:ext cx="5887617" cy="165751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698170" y="2043404"/>
            <a:ext cx="7940352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sz="2000" dirty="0" smtClean="0"/>
              <a:t>Dropping those new columns that we added earlier using add column.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704170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74440" y="233265"/>
            <a:ext cx="1029166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200" dirty="0" smtClean="0">
                <a:latin typeface="Arial Black" panose="020B0A04020102020204" pitchFamily="34" charset="0"/>
              </a:rPr>
              <a:t>Queries</a:t>
            </a:r>
            <a:endParaRPr lang="en-IN" sz="2200" dirty="0">
              <a:latin typeface="Arial Black" panose="020B0A040201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698170" y="1296955"/>
            <a:ext cx="8481527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sz="2000" dirty="0" smtClean="0">
                <a:latin typeface="Arial Black" panose="020B0A04020102020204" pitchFamily="34" charset="0"/>
              </a:rPr>
              <a:t>UPDATE TABLE: </a:t>
            </a:r>
            <a:r>
              <a:rPr lang="en-IN" sz="2000" dirty="0" smtClean="0"/>
              <a:t>It is used to update the existing record inside the table.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2110314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74440" y="233265"/>
            <a:ext cx="1029166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200" dirty="0" smtClean="0">
                <a:latin typeface="Arial Black" panose="020B0A04020102020204" pitchFamily="34" charset="0"/>
              </a:rPr>
              <a:t>Queries</a:t>
            </a:r>
            <a:endParaRPr lang="en-IN" sz="2200" dirty="0">
              <a:latin typeface="Arial Black" panose="020B0A040201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688841" y="1352939"/>
            <a:ext cx="6652727" cy="1015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sz="2000" dirty="0" smtClean="0">
                <a:latin typeface="Arial Black" panose="020B0A04020102020204" pitchFamily="34" charset="0"/>
              </a:rPr>
              <a:t>DELETE: </a:t>
            </a:r>
            <a:r>
              <a:rPr lang="en-IN" sz="2000" dirty="0" smtClean="0"/>
              <a:t>It is used to delete the record from the table.</a:t>
            </a:r>
          </a:p>
          <a:p>
            <a:endParaRPr lang="en-IN" sz="2000" dirty="0"/>
          </a:p>
          <a:p>
            <a:r>
              <a:rPr lang="en-IN" sz="2000" dirty="0" smtClean="0"/>
              <a:t>Deleting row whose patient_id is 22</a:t>
            </a:r>
            <a:endParaRPr lang="en-IN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8841" y="4565100"/>
            <a:ext cx="8061327" cy="179837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8841" y="2860650"/>
            <a:ext cx="4394718" cy="1476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632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74440" y="233265"/>
            <a:ext cx="1029166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200" dirty="0" smtClean="0">
                <a:latin typeface="Arial Black" panose="020B0A04020102020204" pitchFamily="34" charset="0"/>
              </a:rPr>
              <a:t>Queries</a:t>
            </a:r>
            <a:endParaRPr lang="en-IN" sz="2200" dirty="0">
              <a:latin typeface="Arial Black" panose="020B0A040201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8700" y="2872247"/>
            <a:ext cx="6746671" cy="72937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8701" y="4337745"/>
            <a:ext cx="3251047" cy="19299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188700" y="1222310"/>
            <a:ext cx="6824671" cy="13234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sz="2000" dirty="0" smtClean="0">
                <a:latin typeface="Arial Black" panose="020B0A04020102020204" pitchFamily="34" charset="0"/>
              </a:rPr>
              <a:t>Alias: </a:t>
            </a:r>
            <a:r>
              <a:rPr lang="en-IN" sz="2000" dirty="0" smtClean="0"/>
              <a:t>It is used to give a temporary name to make the output more readable and easier to understand.</a:t>
            </a:r>
          </a:p>
          <a:p>
            <a:endParaRPr lang="en-IN" sz="2000" dirty="0"/>
          </a:p>
          <a:p>
            <a:r>
              <a:rPr lang="en-IN" sz="2000" dirty="0" smtClean="0">
                <a:latin typeface="Arial Black" panose="020B0A04020102020204" pitchFamily="34" charset="0"/>
              </a:rPr>
              <a:t>“AS” </a:t>
            </a:r>
            <a:r>
              <a:rPr lang="en-IN" sz="2000" dirty="0" smtClean="0"/>
              <a:t>is the keyword used to assign the name. 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3067642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74440" y="233265"/>
            <a:ext cx="1029166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200" dirty="0" smtClean="0">
                <a:latin typeface="Arial Black" panose="020B0A04020102020204" pitchFamily="34" charset="0"/>
              </a:rPr>
              <a:t>Queries</a:t>
            </a:r>
            <a:endParaRPr lang="en-IN" sz="2200" dirty="0">
              <a:latin typeface="Arial Black" panose="020B0A040201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660849" y="830425"/>
            <a:ext cx="8024327" cy="13234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sz="2000" dirty="0" smtClean="0">
                <a:latin typeface="Arial Black" panose="020B0A04020102020204" pitchFamily="34" charset="0"/>
              </a:rPr>
              <a:t>Functions: String Functions</a:t>
            </a:r>
          </a:p>
          <a:p>
            <a:r>
              <a:rPr lang="en-IN" sz="2000" dirty="0" smtClean="0"/>
              <a:t>It is used to manipulate the data using multiple functions.</a:t>
            </a:r>
          </a:p>
          <a:p>
            <a:endParaRPr lang="en-IN" sz="2000" dirty="0">
              <a:latin typeface="Arial Black" panose="020B0A04020102020204" pitchFamily="34" charset="0"/>
            </a:endParaRPr>
          </a:p>
          <a:p>
            <a:r>
              <a:rPr lang="en-IN" sz="2000" dirty="0" smtClean="0">
                <a:latin typeface="Arial Black" panose="020B0A04020102020204" pitchFamily="34" charset="0"/>
              </a:rPr>
              <a:t>CONCAT</a:t>
            </a:r>
            <a:r>
              <a:rPr lang="en-IN" sz="2000" dirty="0" smtClean="0"/>
              <a:t>,</a:t>
            </a:r>
            <a:r>
              <a:rPr lang="en-IN" sz="2000" dirty="0" smtClean="0">
                <a:latin typeface="Arial Black" panose="020B0A04020102020204" pitchFamily="34" charset="0"/>
              </a:rPr>
              <a:t> </a:t>
            </a:r>
            <a:r>
              <a:rPr lang="en-IN" sz="2000" dirty="0" smtClean="0"/>
              <a:t>UPPER, LOWER, SUBSTRING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0849" y="4590602"/>
            <a:ext cx="3881535" cy="210444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626635" y="2556588"/>
            <a:ext cx="74551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 smtClean="0"/>
              <a:t>Concat(): is used to add two or more strings together.</a:t>
            </a:r>
            <a:endParaRPr lang="en-IN" sz="2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0849" y="3359422"/>
            <a:ext cx="9079268" cy="726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435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74440" y="233265"/>
            <a:ext cx="1029166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200" dirty="0" smtClean="0">
                <a:latin typeface="Arial Black" panose="020B0A04020102020204" pitchFamily="34" charset="0"/>
              </a:rPr>
              <a:t>Queries</a:t>
            </a:r>
            <a:endParaRPr lang="en-IN" sz="2200" dirty="0">
              <a:latin typeface="Arial Black" panose="020B0A040201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670180" y="839756"/>
            <a:ext cx="8024327" cy="13234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sz="2000" dirty="0" smtClean="0">
                <a:latin typeface="Arial Black" panose="020B0A04020102020204" pitchFamily="34" charset="0"/>
              </a:rPr>
              <a:t>Functions: String Functions</a:t>
            </a:r>
          </a:p>
          <a:p>
            <a:r>
              <a:rPr lang="en-IN" sz="2000" dirty="0" smtClean="0"/>
              <a:t>It is used to manipulate the data using multiple functions.</a:t>
            </a:r>
          </a:p>
          <a:p>
            <a:endParaRPr lang="en-IN" sz="2000" dirty="0">
              <a:latin typeface="Arial Black" panose="020B0A04020102020204" pitchFamily="34" charset="0"/>
            </a:endParaRPr>
          </a:p>
          <a:p>
            <a:r>
              <a:rPr lang="en-IN" sz="2000" dirty="0" smtClean="0"/>
              <a:t>CONCAT,</a:t>
            </a:r>
            <a:r>
              <a:rPr lang="en-IN" sz="2000" dirty="0" smtClean="0">
                <a:latin typeface="Arial Black" panose="020B0A04020102020204" pitchFamily="34" charset="0"/>
              </a:rPr>
              <a:t> UPPER</a:t>
            </a:r>
            <a:r>
              <a:rPr lang="en-IN" sz="2000" dirty="0" smtClean="0"/>
              <a:t>, LOWER, SUBSTRING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0848" y="4317523"/>
            <a:ext cx="3909527" cy="202476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0848" y="3197499"/>
            <a:ext cx="5113175" cy="72197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660848" y="2258008"/>
            <a:ext cx="585962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dirty="0" smtClean="0"/>
              <a:t>Upper(): it is used when we want upper case to any string.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83463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74440" y="233265"/>
            <a:ext cx="1029166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200" dirty="0" smtClean="0">
                <a:latin typeface="Arial Black" panose="020B0A04020102020204" pitchFamily="34" charset="0"/>
              </a:rPr>
              <a:t>Queries</a:t>
            </a:r>
            <a:endParaRPr lang="en-IN" sz="2200" dirty="0">
              <a:latin typeface="Arial Black" panose="020B0A040201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660849" y="830425"/>
            <a:ext cx="8024327" cy="13234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sz="2000" dirty="0" smtClean="0">
                <a:latin typeface="Arial Black" panose="020B0A04020102020204" pitchFamily="34" charset="0"/>
              </a:rPr>
              <a:t>Functions: String Functions</a:t>
            </a:r>
          </a:p>
          <a:p>
            <a:r>
              <a:rPr lang="en-IN" sz="2000" dirty="0" smtClean="0"/>
              <a:t>It is used to manipulate the data using multiple functions.</a:t>
            </a:r>
          </a:p>
          <a:p>
            <a:endParaRPr lang="en-IN" sz="2000" dirty="0">
              <a:latin typeface="Arial Black" panose="020B0A04020102020204" pitchFamily="34" charset="0"/>
            </a:endParaRPr>
          </a:p>
          <a:p>
            <a:r>
              <a:rPr lang="en-IN" sz="2000" dirty="0" smtClean="0"/>
              <a:t>CONCAT,</a:t>
            </a:r>
            <a:r>
              <a:rPr lang="en-IN" sz="2000" dirty="0" smtClean="0">
                <a:latin typeface="Arial Black" panose="020B0A04020102020204" pitchFamily="34" charset="0"/>
              </a:rPr>
              <a:t> </a:t>
            </a:r>
            <a:r>
              <a:rPr lang="en-IN" sz="2000" dirty="0" smtClean="0"/>
              <a:t>UPPER, LOWER, </a:t>
            </a:r>
            <a:r>
              <a:rPr lang="en-IN" sz="2000" dirty="0" smtClean="0">
                <a:latin typeface="Arial Black" panose="020B0A04020102020204" pitchFamily="34" charset="0"/>
              </a:rPr>
              <a:t>SUBSTRING.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0849" y="3354798"/>
            <a:ext cx="6998444" cy="73200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849" y="4704136"/>
            <a:ext cx="3638939" cy="132624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735493" y="2360645"/>
            <a:ext cx="724055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dirty="0" smtClean="0"/>
              <a:t>Substring(): It is used for subtracting a substring from the string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92106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74440" y="233265"/>
            <a:ext cx="1029166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200" dirty="0" smtClean="0">
                <a:latin typeface="Arial Black" panose="020B0A04020102020204" pitchFamily="34" charset="0"/>
              </a:rPr>
              <a:t>Queries</a:t>
            </a:r>
            <a:endParaRPr lang="en-IN" sz="2200" dirty="0">
              <a:latin typeface="Arial Black" panose="020B0A040201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866121" y="1231641"/>
            <a:ext cx="8201609" cy="13234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sz="2000" dirty="0" smtClean="0">
                <a:latin typeface="Arial Black" panose="020B0A04020102020204" pitchFamily="34" charset="0"/>
              </a:rPr>
              <a:t>MATH FUNCTIONS: </a:t>
            </a:r>
            <a:r>
              <a:rPr lang="en-IN" sz="2000" dirty="0" smtClean="0"/>
              <a:t>It is used to perform mathematical expressions on numerical data.</a:t>
            </a:r>
          </a:p>
          <a:p>
            <a:endParaRPr lang="en-IN" sz="2000" dirty="0"/>
          </a:p>
          <a:p>
            <a:r>
              <a:rPr lang="en-IN" sz="2000" dirty="0" smtClean="0"/>
              <a:t>ABS, CEILING, FLOOR, POWER, </a:t>
            </a:r>
            <a:r>
              <a:rPr lang="en-IN" sz="2000" dirty="0" smtClean="0">
                <a:latin typeface="Arial Black" panose="020B0A04020102020204" pitchFamily="34" charset="0"/>
              </a:rPr>
              <a:t>ROUND</a:t>
            </a:r>
            <a:r>
              <a:rPr lang="en-IN" sz="2000" dirty="0" smtClean="0"/>
              <a:t>, SQRT.</a:t>
            </a:r>
            <a:endParaRPr lang="en-IN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1866120" y="2743200"/>
            <a:ext cx="8201609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sz="2000" dirty="0" smtClean="0"/>
              <a:t>Round(): it will give the round figure of the data</a:t>
            </a:r>
            <a:endParaRPr lang="en-IN" sz="2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6120" y="3898233"/>
            <a:ext cx="4762913" cy="63251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6120" y="4977896"/>
            <a:ext cx="3543607" cy="1455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831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74440" y="233265"/>
            <a:ext cx="1029166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200" dirty="0" smtClean="0">
                <a:latin typeface="Arial Black" panose="020B0A04020102020204" pitchFamily="34" charset="0"/>
              </a:rPr>
              <a:t>Queries</a:t>
            </a:r>
            <a:endParaRPr lang="en-IN" sz="2200" dirty="0">
              <a:latin typeface="Arial Black" panose="020B0A040201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6121" y="3414351"/>
            <a:ext cx="5604571" cy="97103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6120" y="4684836"/>
            <a:ext cx="3918859" cy="191455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866121" y="1231641"/>
            <a:ext cx="8201609" cy="13234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sz="2000" dirty="0" smtClean="0">
                <a:latin typeface="Arial Black" panose="020B0A04020102020204" pitchFamily="34" charset="0"/>
              </a:rPr>
              <a:t>MATH FUNCTIONS: </a:t>
            </a:r>
            <a:r>
              <a:rPr lang="en-IN" sz="2000" dirty="0" smtClean="0"/>
              <a:t>It is used to perform mathematical expressions on numerical data.</a:t>
            </a:r>
          </a:p>
          <a:p>
            <a:endParaRPr lang="en-IN" sz="2000" dirty="0"/>
          </a:p>
          <a:p>
            <a:r>
              <a:rPr lang="en-IN" sz="2000" dirty="0" smtClean="0"/>
              <a:t>ABS, CEILING, FLOOR, POWER, ROUND, </a:t>
            </a:r>
            <a:r>
              <a:rPr lang="en-IN" sz="2000" dirty="0" smtClean="0">
                <a:latin typeface="Arial Black" panose="020B0A04020102020204" pitchFamily="34" charset="0"/>
              </a:rPr>
              <a:t>SQRT</a:t>
            </a:r>
            <a:r>
              <a:rPr lang="en-IN" sz="2000" dirty="0" smtClean="0"/>
              <a:t>.</a:t>
            </a:r>
            <a:endParaRPr lang="en-IN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1866120" y="2687216"/>
            <a:ext cx="654076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dirty="0" smtClean="0"/>
              <a:t>SQRT(): is used for finding the square root of the given data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59278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82351" y="923730"/>
            <a:ext cx="9722498" cy="252376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Arial Black" panose="020B0A04020102020204" pitchFamily="34" charset="0"/>
              </a:rPr>
              <a:t>In this project, there are 5 tables </a:t>
            </a:r>
          </a:p>
          <a:p>
            <a:endParaRPr lang="en-US" sz="2000" dirty="0"/>
          </a:p>
          <a:p>
            <a:pPr marL="457200" indent="-457200">
              <a:buFont typeface="+mj-lt"/>
              <a:buAutoNum type="arabicParenR"/>
            </a:pPr>
            <a:r>
              <a:rPr lang="en-US" sz="2000" dirty="0" smtClean="0"/>
              <a:t>Patient </a:t>
            </a:r>
          </a:p>
          <a:p>
            <a:pPr marL="457200" indent="-457200">
              <a:buFont typeface="+mj-lt"/>
              <a:buAutoNum type="arabicParenR"/>
            </a:pPr>
            <a:r>
              <a:rPr lang="en-US" sz="2000" dirty="0" smtClean="0"/>
              <a:t>Doctor</a:t>
            </a:r>
          </a:p>
          <a:p>
            <a:pPr marL="457200" indent="-457200">
              <a:buFont typeface="+mj-lt"/>
              <a:buAutoNum type="arabicParenR"/>
            </a:pPr>
            <a:r>
              <a:rPr lang="en-US" sz="2000" dirty="0" smtClean="0"/>
              <a:t>Department </a:t>
            </a:r>
          </a:p>
          <a:p>
            <a:pPr marL="457200" indent="-457200">
              <a:buFont typeface="+mj-lt"/>
              <a:buAutoNum type="arabicParenR"/>
            </a:pPr>
            <a:r>
              <a:rPr lang="en-US" sz="2000" dirty="0" smtClean="0"/>
              <a:t>Appointment </a:t>
            </a:r>
          </a:p>
          <a:p>
            <a:pPr marL="457200" indent="-457200">
              <a:buFont typeface="+mj-lt"/>
              <a:buAutoNum type="arabicParenR"/>
            </a:pPr>
            <a:r>
              <a:rPr lang="en-US" sz="2000" dirty="0" smtClean="0"/>
              <a:t>Bills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00022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74440" y="233265"/>
            <a:ext cx="1029166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200" dirty="0" smtClean="0">
                <a:latin typeface="Arial Black" panose="020B0A04020102020204" pitchFamily="34" charset="0"/>
              </a:rPr>
              <a:t>Queries</a:t>
            </a:r>
            <a:endParaRPr lang="en-IN" sz="2200" dirty="0">
              <a:latin typeface="Arial Black" panose="020B0A040201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576873" y="1129004"/>
            <a:ext cx="3051111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sz="2000" dirty="0" smtClean="0">
                <a:latin typeface="Arial Black" panose="020B0A04020102020204" pitchFamily="34" charset="0"/>
              </a:rPr>
              <a:t>Date Function</a:t>
            </a:r>
            <a:endParaRPr lang="en-IN" sz="2000" dirty="0">
              <a:latin typeface="Arial Black" panose="020B0A040201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576873" y="1800808"/>
            <a:ext cx="6382139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sz="2000" dirty="0" smtClean="0">
                <a:latin typeface="Arial Black" panose="020B0A04020102020204" pitchFamily="34" charset="0"/>
              </a:rPr>
              <a:t>Year(): </a:t>
            </a:r>
            <a:r>
              <a:rPr lang="en-IN" sz="2000" dirty="0" smtClean="0"/>
              <a:t>returns the year, </a:t>
            </a:r>
            <a:r>
              <a:rPr lang="en-IN" sz="2000" dirty="0" smtClean="0">
                <a:latin typeface="Arial Black" panose="020B0A04020102020204" pitchFamily="34" charset="0"/>
              </a:rPr>
              <a:t>Month(): </a:t>
            </a:r>
            <a:r>
              <a:rPr lang="en-IN" sz="2000" dirty="0" smtClean="0"/>
              <a:t>returns the month</a:t>
            </a:r>
            <a:endParaRPr lang="en-IN" sz="2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6873" y="4462463"/>
            <a:ext cx="5262466" cy="162212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873" y="3082281"/>
            <a:ext cx="6560369" cy="593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195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74440" y="233265"/>
            <a:ext cx="1029166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200" dirty="0" smtClean="0">
                <a:latin typeface="Arial Black" panose="020B0A04020102020204" pitchFamily="34" charset="0"/>
              </a:rPr>
              <a:t>Queries</a:t>
            </a:r>
            <a:endParaRPr lang="en-IN" sz="2200" dirty="0">
              <a:latin typeface="Arial Black" panose="020B0A040201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6873" y="3026475"/>
            <a:ext cx="6019859" cy="83639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6873" y="4479266"/>
            <a:ext cx="3461658" cy="150242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76873" y="1129004"/>
            <a:ext cx="3051111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sz="2000" dirty="0" smtClean="0">
                <a:latin typeface="Arial Black" panose="020B0A04020102020204" pitchFamily="34" charset="0"/>
              </a:rPr>
              <a:t>Date Function</a:t>
            </a:r>
            <a:endParaRPr lang="en-IN" sz="2000" dirty="0">
              <a:latin typeface="Arial Black" panose="020B0A040201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76873" y="1856792"/>
            <a:ext cx="4357396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sz="2000" dirty="0" smtClean="0">
                <a:latin typeface="Arial Black" panose="020B0A04020102020204" pitchFamily="34" charset="0"/>
              </a:rPr>
              <a:t>Dayname(): </a:t>
            </a:r>
            <a:r>
              <a:rPr lang="en-IN" sz="2000" dirty="0" smtClean="0"/>
              <a:t>it will returns the date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3264403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74440" y="233265"/>
            <a:ext cx="1029166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200" dirty="0" smtClean="0">
                <a:latin typeface="Arial Black" panose="020B0A04020102020204" pitchFamily="34" charset="0"/>
              </a:rPr>
              <a:t>Queries</a:t>
            </a:r>
            <a:endParaRPr lang="en-IN" sz="2200" dirty="0">
              <a:latin typeface="Arial Black" panose="020B0A040201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91478" y="1212980"/>
            <a:ext cx="7053942" cy="129266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sz="2000" dirty="0" smtClean="0">
                <a:latin typeface="Arial Black" panose="020B0A04020102020204" pitchFamily="34" charset="0"/>
              </a:rPr>
              <a:t>Aggregate Functions: </a:t>
            </a:r>
            <a:r>
              <a:rPr lang="en-IN" sz="2000" dirty="0" smtClean="0"/>
              <a:t>It performs calculations on sets of values and returns a single value</a:t>
            </a:r>
            <a:r>
              <a:rPr lang="en-IN" dirty="0" smtClean="0"/>
              <a:t>.</a:t>
            </a:r>
          </a:p>
          <a:p>
            <a:endParaRPr lang="en-IN" dirty="0"/>
          </a:p>
          <a:p>
            <a:r>
              <a:rPr lang="en-IN" sz="2000" dirty="0" smtClean="0">
                <a:latin typeface="Arial Black" panose="020B0A04020102020204" pitchFamily="34" charset="0"/>
              </a:rPr>
              <a:t>COUNT</a:t>
            </a:r>
            <a:r>
              <a:rPr lang="en-IN" sz="2000" dirty="0" smtClean="0"/>
              <a:t>, SUM, AVG, MIN, MAX.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1478" y="4709206"/>
            <a:ext cx="4526124" cy="136502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1478" y="3483678"/>
            <a:ext cx="5654351" cy="82262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791478" y="2625328"/>
            <a:ext cx="4665306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sz="2000" dirty="0" smtClean="0"/>
              <a:t>Count of all patients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1521808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74440" y="233265"/>
            <a:ext cx="1029166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200" dirty="0" smtClean="0">
                <a:latin typeface="Arial Black" panose="020B0A04020102020204" pitchFamily="34" charset="0"/>
              </a:rPr>
              <a:t>Queries</a:t>
            </a:r>
            <a:endParaRPr lang="en-IN" sz="2200" dirty="0">
              <a:latin typeface="Arial Black" panose="020B0A040201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91478" y="1212980"/>
            <a:ext cx="7053942" cy="129266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sz="2000" dirty="0" smtClean="0">
                <a:latin typeface="Arial Black" panose="020B0A04020102020204" pitchFamily="34" charset="0"/>
              </a:rPr>
              <a:t>Aggregate Functions: </a:t>
            </a:r>
            <a:r>
              <a:rPr lang="en-IN" sz="2000" dirty="0" smtClean="0"/>
              <a:t>It performs calculations on sets of values and returns a single value</a:t>
            </a:r>
            <a:r>
              <a:rPr lang="en-IN" dirty="0" smtClean="0"/>
              <a:t>.</a:t>
            </a:r>
          </a:p>
          <a:p>
            <a:endParaRPr lang="en-IN" dirty="0"/>
          </a:p>
          <a:p>
            <a:r>
              <a:rPr lang="en-IN" sz="2000" dirty="0" smtClean="0"/>
              <a:t>COUNT, SUM, </a:t>
            </a:r>
            <a:r>
              <a:rPr lang="en-IN" sz="2000" dirty="0" smtClean="0">
                <a:latin typeface="Arial Black" panose="020B0A04020102020204" pitchFamily="34" charset="0"/>
              </a:rPr>
              <a:t>AVG</a:t>
            </a:r>
            <a:r>
              <a:rPr lang="en-IN" sz="2000" dirty="0" smtClean="0"/>
              <a:t>, MIN, MAX.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1478" y="3195490"/>
            <a:ext cx="6009453" cy="76069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478" y="4614729"/>
            <a:ext cx="2985795" cy="1225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556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74440" y="233265"/>
            <a:ext cx="1029166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200" dirty="0" smtClean="0">
                <a:latin typeface="Arial Black" panose="020B0A04020102020204" pitchFamily="34" charset="0"/>
              </a:rPr>
              <a:t>Queries</a:t>
            </a:r>
            <a:endParaRPr lang="en-IN" sz="2200" dirty="0">
              <a:latin typeface="Arial Black" panose="020B0A040201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16833" y="1101012"/>
            <a:ext cx="9050694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sz="2000" dirty="0" smtClean="0">
                <a:latin typeface="Arial Black" panose="020B0A04020102020204" pitchFamily="34" charset="0"/>
              </a:rPr>
              <a:t>GROUP BY CLAUSE:  </a:t>
            </a:r>
            <a:r>
              <a:rPr lang="en-IN" sz="2000" dirty="0" smtClean="0"/>
              <a:t>It</a:t>
            </a:r>
            <a:r>
              <a:rPr lang="en-IN" sz="2000" dirty="0" smtClean="0">
                <a:latin typeface="Arial Black" panose="020B0A04020102020204" pitchFamily="34" charset="0"/>
              </a:rPr>
              <a:t> </a:t>
            </a:r>
            <a:r>
              <a:rPr lang="en-US" sz="2000" dirty="0" smtClean="0"/>
              <a:t>is </a:t>
            </a:r>
            <a:r>
              <a:rPr lang="en-US" sz="2000" dirty="0"/>
              <a:t>used in conjunction with aggregate functions (such as SUM, AVG, COUNT, MAX, MIN) to perform calculations on groups of rows</a:t>
            </a:r>
            <a:endParaRPr lang="en-IN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1716833" y="2152452"/>
            <a:ext cx="9050694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sz="2000" dirty="0" smtClean="0"/>
              <a:t>Using GROUP BY now we will make a group of paid and pending statuses and display sum of it as a result</a:t>
            </a:r>
            <a:endParaRPr lang="en-IN" sz="2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6833" y="3454229"/>
            <a:ext cx="5187820" cy="112690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6833" y="4894014"/>
            <a:ext cx="4488024" cy="1499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082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74440" y="233265"/>
            <a:ext cx="1029166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200" dirty="0" smtClean="0">
                <a:latin typeface="Arial Black" panose="020B0A04020102020204" pitchFamily="34" charset="0"/>
              </a:rPr>
              <a:t>Queries</a:t>
            </a:r>
            <a:endParaRPr lang="en-IN" sz="2200" dirty="0">
              <a:latin typeface="Arial Black" panose="020B0A040201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44824" y="1194318"/>
            <a:ext cx="7744409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sz="2000" dirty="0" smtClean="0">
                <a:latin typeface="Arial Black" panose="020B0A04020102020204" pitchFamily="34" charset="0"/>
              </a:rPr>
              <a:t>HAVING CLAUSE: </a:t>
            </a:r>
            <a:r>
              <a:rPr lang="en-IN" sz="2000" dirty="0" smtClean="0"/>
              <a:t>It is used in conjunction with the group by clause to filter out the result.</a:t>
            </a:r>
            <a:endParaRPr lang="en-IN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4824" y="5039082"/>
            <a:ext cx="4923104" cy="11490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4824" y="3085229"/>
            <a:ext cx="5218147" cy="134537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744823" y="2073106"/>
            <a:ext cx="7744409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sz="2000" dirty="0" smtClean="0"/>
              <a:t>Using the  having clause we filtered the result whose amount less than 2000 after summing up the amount 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166631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74440" y="233265"/>
            <a:ext cx="1029166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200" dirty="0" smtClean="0">
                <a:latin typeface="Arial Black" panose="020B0A04020102020204" pitchFamily="34" charset="0"/>
              </a:rPr>
              <a:t>Queries</a:t>
            </a:r>
            <a:endParaRPr lang="en-IN" sz="2200" dirty="0">
              <a:latin typeface="Arial Black" panose="020B0A040201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595534" y="1063690"/>
            <a:ext cx="8882743" cy="1015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sz="2000" b="1" dirty="0" smtClean="0"/>
              <a:t>CONSTRAINTS: </a:t>
            </a:r>
            <a:r>
              <a:rPr lang="en-US" sz="2000" dirty="0"/>
              <a:t>Constraint is a rule or condition that is applied to a table column or a set of columns to maintain the integrity, accuracy, and consistency of the data stored in the database.</a:t>
            </a:r>
            <a:endParaRPr lang="en-IN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1595533" y="2313993"/>
            <a:ext cx="8882743" cy="255454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sz="2000" dirty="0" smtClean="0"/>
              <a:t>There are different types of constraints that we can apply to the column of the table </a:t>
            </a:r>
          </a:p>
          <a:p>
            <a:endParaRPr lang="en-IN" sz="2000" dirty="0"/>
          </a:p>
          <a:p>
            <a:pPr marL="342900" indent="-342900">
              <a:buFont typeface="+mj-lt"/>
              <a:buAutoNum type="arabicPeriod"/>
            </a:pPr>
            <a:r>
              <a:rPr lang="en-IN" sz="2000" dirty="0" smtClean="0"/>
              <a:t>NOT NULL</a:t>
            </a:r>
          </a:p>
          <a:p>
            <a:pPr marL="342900" indent="-342900">
              <a:buFont typeface="+mj-lt"/>
              <a:buAutoNum type="arabicPeriod"/>
            </a:pPr>
            <a:r>
              <a:rPr lang="en-IN" sz="2000" dirty="0" smtClean="0"/>
              <a:t>UNIQUE</a:t>
            </a:r>
          </a:p>
          <a:p>
            <a:pPr marL="342900" indent="-342900">
              <a:buFont typeface="+mj-lt"/>
              <a:buAutoNum type="arabicPeriod"/>
            </a:pPr>
            <a:r>
              <a:rPr lang="en-IN" sz="2000" dirty="0" smtClean="0"/>
              <a:t>DEFAULT</a:t>
            </a:r>
          </a:p>
          <a:p>
            <a:pPr marL="342900" indent="-342900">
              <a:buFont typeface="+mj-lt"/>
              <a:buAutoNum type="arabicPeriod"/>
            </a:pPr>
            <a:r>
              <a:rPr lang="en-IN" sz="2000" dirty="0" smtClean="0"/>
              <a:t>CHECK</a:t>
            </a:r>
          </a:p>
          <a:p>
            <a:pPr marL="342900" indent="-342900">
              <a:buFont typeface="+mj-lt"/>
              <a:buAutoNum type="arabicPeriod"/>
            </a:pPr>
            <a:r>
              <a:rPr lang="en-IN" sz="2000" dirty="0" smtClean="0"/>
              <a:t>PRIMARY KEY</a:t>
            </a:r>
          </a:p>
          <a:p>
            <a:pPr marL="342900" indent="-342900">
              <a:buFont typeface="+mj-lt"/>
              <a:buAutoNum type="arabicPeriod"/>
            </a:pPr>
            <a:r>
              <a:rPr lang="en-IN" sz="2000" dirty="0" smtClean="0"/>
              <a:t>FOREIGN KEY </a:t>
            </a:r>
          </a:p>
        </p:txBody>
      </p:sp>
    </p:spTree>
    <p:extLst>
      <p:ext uri="{BB962C8B-B14F-4D97-AF65-F5344CB8AC3E}">
        <p14:creationId xmlns:p14="http://schemas.microsoft.com/office/powerpoint/2010/main" val="3560811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74440" y="233265"/>
            <a:ext cx="1029166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200" dirty="0" smtClean="0">
                <a:latin typeface="Arial Black" panose="020B0A04020102020204" pitchFamily="34" charset="0"/>
              </a:rPr>
              <a:t>Queries</a:t>
            </a:r>
            <a:endParaRPr lang="en-IN" sz="2200" dirty="0">
              <a:latin typeface="Arial Black" panose="020B0A040201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866122" y="1296955"/>
            <a:ext cx="7800392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b="1" dirty="0" smtClean="0"/>
              <a:t>NOT NULL: </a:t>
            </a:r>
            <a:r>
              <a:rPr lang="en-IN" dirty="0" smtClean="0"/>
              <a:t>This ensures that a column cannot have a NULL VALUES, every row should have some values in it.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6122" y="2976609"/>
            <a:ext cx="5126299" cy="84894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6121" y="4213755"/>
            <a:ext cx="5147473" cy="80611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866122" y="2052734"/>
            <a:ext cx="780039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dirty="0" smtClean="0"/>
              <a:t>Adding a NOT NULL constraint to the contact column in the patient table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60785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74440" y="233265"/>
            <a:ext cx="1029166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200" dirty="0" smtClean="0">
                <a:latin typeface="Arial Black" panose="020B0A04020102020204" pitchFamily="34" charset="0"/>
              </a:rPr>
              <a:t>Queries</a:t>
            </a:r>
            <a:endParaRPr lang="en-IN" sz="2200" dirty="0">
              <a:latin typeface="Arial Black" panose="020B0A040201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698171" y="1259633"/>
            <a:ext cx="736185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sz="2000" dirty="0" smtClean="0">
                <a:latin typeface="Arial Black" panose="020B0A04020102020204" pitchFamily="34" charset="0"/>
              </a:rPr>
              <a:t>UNIQUE: </a:t>
            </a:r>
            <a:r>
              <a:rPr lang="en-IN" sz="2000" dirty="0" smtClean="0"/>
              <a:t>It ensures that each row should have a unique value, it is mainly used for the contact/phone no. columns</a:t>
            </a:r>
            <a:endParaRPr lang="en-IN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4587" y="2691354"/>
            <a:ext cx="5169160" cy="8549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4587" y="4092883"/>
            <a:ext cx="5196325" cy="933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971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74440" y="233265"/>
            <a:ext cx="1029166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200" dirty="0" smtClean="0">
                <a:latin typeface="Arial Black" panose="020B0A04020102020204" pitchFamily="34" charset="0"/>
              </a:rPr>
              <a:t>Queries</a:t>
            </a:r>
            <a:endParaRPr lang="en-IN" sz="2200" dirty="0">
              <a:latin typeface="Arial Black" panose="020B0A040201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2856" y="4390553"/>
            <a:ext cx="8367485" cy="104403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2856" y="3005272"/>
            <a:ext cx="4854361" cy="9221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632856" y="1399593"/>
            <a:ext cx="8210939" cy="6771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Arial Black" panose="020B0A04020102020204" pitchFamily="34" charset="0"/>
              </a:rPr>
              <a:t>INFORMATION SCHEMA:</a:t>
            </a:r>
            <a:r>
              <a:rPr lang="en-US" dirty="0" smtClean="0"/>
              <a:t> It is used to see the constraint on the column of the table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49278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92898" y="195944"/>
            <a:ext cx="8621486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Arial Black" panose="020B0A04020102020204" pitchFamily="34" charset="0"/>
              </a:rPr>
              <a:t>E R Diagra</a:t>
            </a:r>
            <a:r>
              <a:rPr lang="en-US" sz="2000" dirty="0">
                <a:latin typeface="Arial Black" panose="020B0A04020102020204" pitchFamily="34" charset="0"/>
              </a:rPr>
              <a:t>m</a:t>
            </a:r>
            <a:endParaRPr lang="en-IN" sz="2000" dirty="0">
              <a:latin typeface="Arial Black" panose="020B0A040201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5535" y="699796"/>
            <a:ext cx="8854751" cy="6064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978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74440" y="233265"/>
            <a:ext cx="1029166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200" dirty="0" smtClean="0">
                <a:latin typeface="Arial Black" panose="020B0A04020102020204" pitchFamily="34" charset="0"/>
              </a:rPr>
              <a:t>Queries</a:t>
            </a:r>
            <a:endParaRPr lang="en-IN" sz="2200" dirty="0">
              <a:latin typeface="Arial Black" panose="020B0A040201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44824" y="1287624"/>
            <a:ext cx="7837715" cy="13234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Arial Black" panose="020B0A04020102020204" pitchFamily="34" charset="0"/>
              </a:rPr>
              <a:t>FOREIGN KEY: </a:t>
            </a:r>
            <a:r>
              <a:rPr lang="en-US" sz="2000" dirty="0" smtClean="0"/>
              <a:t>It is a column or set of columns in one table that refers to the primary key in another table</a:t>
            </a:r>
          </a:p>
          <a:p>
            <a:endParaRPr lang="en-US" sz="2000" dirty="0"/>
          </a:p>
          <a:p>
            <a:r>
              <a:rPr lang="en-US" sz="2000" dirty="0" smtClean="0"/>
              <a:t>It is also known as the Referential Integrity</a:t>
            </a:r>
            <a:endParaRPr lang="en-IN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1744824" y="2864498"/>
            <a:ext cx="7156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 this project, I have used dept_id as a foreign key in the dr_name table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4824" y="4918493"/>
            <a:ext cx="4599992" cy="164788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4824" y="3487265"/>
            <a:ext cx="3788229" cy="1265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860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74440" y="233265"/>
            <a:ext cx="1029166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200" dirty="0" smtClean="0">
                <a:latin typeface="Arial Black" panose="020B0A04020102020204" pitchFamily="34" charset="0"/>
              </a:rPr>
              <a:t>Queries</a:t>
            </a:r>
            <a:endParaRPr lang="en-IN" sz="2200" dirty="0">
              <a:latin typeface="Arial Black" panose="020B0A040201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698171" y="1045029"/>
            <a:ext cx="8500188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sz="2000" dirty="0" smtClean="0">
                <a:latin typeface="Arial Black" panose="020B0A04020102020204" pitchFamily="34" charset="0"/>
              </a:rPr>
              <a:t>JOINS: </a:t>
            </a:r>
            <a:r>
              <a:rPr lang="en-IN" sz="2000" dirty="0" smtClean="0"/>
              <a:t>It is used to combine rows from two or more tables based on a related column between them.</a:t>
            </a:r>
            <a:endParaRPr lang="en-IN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1698171" y="2133792"/>
            <a:ext cx="8500188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sz="2000" dirty="0" smtClean="0">
                <a:latin typeface="Arial Black" panose="020B0A04020102020204" pitchFamily="34" charset="0"/>
              </a:rPr>
              <a:t>CROSS JOIN:</a:t>
            </a:r>
            <a:r>
              <a:rPr lang="en-IN" sz="2000" dirty="0" smtClean="0"/>
              <a:t> It is a Cartesian product of two tables, resulting in every possible combination of rows.</a:t>
            </a:r>
            <a:endParaRPr lang="en-IN" sz="2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8171" y="4422018"/>
            <a:ext cx="7734970" cy="16155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8171" y="3222555"/>
            <a:ext cx="4683968" cy="867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764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74440" y="233265"/>
            <a:ext cx="1029166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200" dirty="0" smtClean="0">
                <a:latin typeface="Arial Black" panose="020B0A04020102020204" pitchFamily="34" charset="0"/>
              </a:rPr>
              <a:t>Queries</a:t>
            </a:r>
            <a:endParaRPr lang="en-IN" sz="2200" dirty="0">
              <a:latin typeface="Arial Black" panose="020B0A040201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72816" y="1045029"/>
            <a:ext cx="8341568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sz="2000" dirty="0" smtClean="0">
                <a:latin typeface="Arial Black" panose="020B0A04020102020204" pitchFamily="34" charset="0"/>
              </a:rPr>
              <a:t>INNER JOIN: </a:t>
            </a:r>
            <a:r>
              <a:rPr lang="en-IN" sz="2000" dirty="0" smtClean="0"/>
              <a:t>It is used to return rows from both tables where there is a match based on specific join condition.</a:t>
            </a:r>
            <a:endParaRPr lang="en-IN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1772816" y="2034074"/>
            <a:ext cx="8341568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Arial Black" panose="020B0A04020102020204" pitchFamily="34" charset="0"/>
              </a:rPr>
              <a:t>EQUI JOIN:</a:t>
            </a:r>
            <a:r>
              <a:rPr lang="en-US" sz="2000" dirty="0" smtClean="0"/>
              <a:t> This </a:t>
            </a:r>
            <a:r>
              <a:rPr lang="en-US" sz="2000" dirty="0"/>
              <a:t>join condition typically uses the equality operator (=) to compare values in the specified columns. </a:t>
            </a:r>
            <a:endParaRPr lang="en-IN" sz="2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2816" y="3227643"/>
            <a:ext cx="4357396" cy="125859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2816" y="4819370"/>
            <a:ext cx="9306373" cy="1245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816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74440" y="233265"/>
            <a:ext cx="1029166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200" dirty="0" smtClean="0">
                <a:latin typeface="Arial Black" panose="020B0A04020102020204" pitchFamily="34" charset="0"/>
              </a:rPr>
              <a:t>Queries</a:t>
            </a:r>
            <a:endParaRPr lang="en-IN" sz="2200" dirty="0">
              <a:latin typeface="Arial Black" panose="020B0A040201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660849" y="1250302"/>
            <a:ext cx="9088016" cy="13234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sz="2000" dirty="0" smtClean="0">
                <a:latin typeface="Arial Black" panose="020B0A04020102020204" pitchFamily="34" charset="0"/>
              </a:rPr>
              <a:t>NON-EQUI JOIN: </a:t>
            </a:r>
            <a:r>
              <a:rPr lang="en-US" sz="2000" dirty="0"/>
              <a:t>A non-</a:t>
            </a:r>
            <a:r>
              <a:rPr lang="en-US" sz="2000" dirty="0" err="1"/>
              <a:t>equi</a:t>
            </a:r>
            <a:r>
              <a:rPr lang="en-US" sz="2000" dirty="0"/>
              <a:t> join is a type of join in SQL where the join condition involves a comparison other than equality between the columns of the joined tables</a:t>
            </a:r>
            <a:r>
              <a:rPr lang="en-US" sz="2000" dirty="0" smtClean="0"/>
              <a:t>.</a:t>
            </a:r>
          </a:p>
          <a:p>
            <a:endParaRPr lang="en-US" sz="2000" dirty="0"/>
          </a:p>
          <a:p>
            <a:r>
              <a:rPr lang="en-US" sz="2000" dirty="0" smtClean="0"/>
              <a:t>In this we have to use (!=) operator to find out all the values which is not in </a:t>
            </a:r>
            <a:endParaRPr lang="en-IN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0849" y="2922468"/>
            <a:ext cx="4264090" cy="114428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849" y="4326369"/>
            <a:ext cx="6264183" cy="184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094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74440" y="233265"/>
            <a:ext cx="1029166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200" dirty="0" smtClean="0">
                <a:latin typeface="Arial Black" panose="020B0A04020102020204" pitchFamily="34" charset="0"/>
              </a:rPr>
              <a:t>Queries</a:t>
            </a:r>
            <a:endParaRPr lang="en-IN" sz="2200" dirty="0">
              <a:latin typeface="Arial Black" panose="020B0A040201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838131" y="1073020"/>
            <a:ext cx="8761445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sz="2000" dirty="0" smtClean="0">
                <a:latin typeface="Arial Black" panose="020B0A04020102020204" pitchFamily="34" charset="0"/>
              </a:rPr>
              <a:t>NATURAL JOIN:</a:t>
            </a:r>
            <a:r>
              <a:rPr lang="en-IN" sz="2000" dirty="0" smtClean="0"/>
              <a:t> It automatically joins the tables based on columns with the same name and data type.</a:t>
            </a:r>
            <a:endParaRPr lang="en-IN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8131" y="3012206"/>
            <a:ext cx="5047861" cy="86288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8131" y="4540527"/>
            <a:ext cx="6410130" cy="1510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756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74440" y="233265"/>
            <a:ext cx="1029166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200" dirty="0" smtClean="0">
                <a:latin typeface="Arial Black" panose="020B0A04020102020204" pitchFamily="34" charset="0"/>
              </a:rPr>
              <a:t>Queries</a:t>
            </a:r>
            <a:endParaRPr lang="en-IN" sz="2200" dirty="0">
              <a:latin typeface="Arial Black" panose="020B0A040201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660849" y="1156996"/>
            <a:ext cx="8630816" cy="13234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sz="2000" dirty="0" smtClean="0">
                <a:latin typeface="Arial Black" panose="020B0A04020102020204" pitchFamily="34" charset="0"/>
              </a:rPr>
              <a:t>LEFT OUTER JOIN: </a:t>
            </a:r>
            <a:r>
              <a:rPr lang="en-IN" sz="2000" dirty="0" smtClean="0"/>
              <a:t>It returns all rows from the left table which is table1 and matches rows from the right table which is table2.</a:t>
            </a:r>
          </a:p>
          <a:p>
            <a:endParaRPr lang="en-IN" sz="2000" dirty="0"/>
          </a:p>
          <a:p>
            <a:r>
              <a:rPr lang="en-IN" sz="2000" dirty="0" smtClean="0"/>
              <a:t>Using left join on bills and patients table.</a:t>
            </a:r>
            <a:endParaRPr lang="en-IN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0849" y="2944940"/>
            <a:ext cx="5859624" cy="93646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849" y="4518299"/>
            <a:ext cx="4282751" cy="1470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951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74440" y="233265"/>
            <a:ext cx="1029166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200" dirty="0" smtClean="0">
                <a:latin typeface="Arial Black" panose="020B0A04020102020204" pitchFamily="34" charset="0"/>
              </a:rPr>
              <a:t>Queries</a:t>
            </a:r>
            <a:endParaRPr lang="en-IN" sz="2200" dirty="0">
              <a:latin typeface="Arial Black" panose="020B0A040201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82147" y="1073020"/>
            <a:ext cx="8304245" cy="13234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sz="2000" dirty="0" smtClean="0">
                <a:latin typeface="Arial Black" panose="020B0A04020102020204" pitchFamily="34" charset="0"/>
              </a:rPr>
              <a:t>RIGHT OUTER JOIN: </a:t>
            </a:r>
            <a:r>
              <a:rPr lang="en-IN" sz="2000" dirty="0" smtClean="0"/>
              <a:t>It returns all rows from the right table which is table2 and matches rows from the left table which is table1.</a:t>
            </a:r>
          </a:p>
          <a:p>
            <a:endParaRPr lang="en-IN" sz="2000" dirty="0"/>
          </a:p>
          <a:p>
            <a:r>
              <a:rPr lang="en-IN" sz="2000" dirty="0" smtClean="0"/>
              <a:t>Using the right join on dr_name and departments table</a:t>
            </a:r>
            <a:endParaRPr lang="en-IN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2146" y="3272682"/>
            <a:ext cx="5765222" cy="8794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2146" y="4630024"/>
            <a:ext cx="4432041" cy="1932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548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74440" y="233265"/>
            <a:ext cx="1029166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200" dirty="0" smtClean="0">
                <a:latin typeface="Arial Black" panose="020B0A04020102020204" pitchFamily="34" charset="0"/>
              </a:rPr>
              <a:t>Queries</a:t>
            </a:r>
            <a:endParaRPr lang="en-IN" sz="2200" dirty="0">
              <a:latin typeface="Arial Black" panose="020B0A040201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679510" y="1026367"/>
            <a:ext cx="8453535" cy="1015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sz="2000" dirty="0" smtClean="0">
                <a:latin typeface="Arial Black" panose="020B0A04020102020204" pitchFamily="34" charset="0"/>
              </a:rPr>
              <a:t>FULL OUTER JOIN: </a:t>
            </a:r>
            <a:r>
              <a:rPr lang="en-IN" sz="2000" dirty="0" smtClean="0"/>
              <a:t>It </a:t>
            </a:r>
            <a:r>
              <a:rPr lang="en-US" sz="2000" dirty="0"/>
              <a:t>r</a:t>
            </a:r>
            <a:r>
              <a:rPr lang="en-US" sz="2000" dirty="0" smtClean="0"/>
              <a:t>eturns </a:t>
            </a:r>
            <a:r>
              <a:rPr lang="en-US" sz="2000" dirty="0"/>
              <a:t>all rows from both tables, combining the results of both LEFT and RIGHT joins. If there is no match, NULL values are returned</a:t>
            </a:r>
            <a:r>
              <a:rPr lang="en-IN" sz="2000" dirty="0" smtClean="0"/>
              <a:t> </a:t>
            </a:r>
            <a:endParaRPr lang="en-IN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9510" y="2517401"/>
            <a:ext cx="7102455" cy="172989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9510" y="4525045"/>
            <a:ext cx="5715495" cy="1577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480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74440" y="233265"/>
            <a:ext cx="1029166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200" dirty="0" smtClean="0">
                <a:latin typeface="Arial Black" panose="020B0A04020102020204" pitchFamily="34" charset="0"/>
              </a:rPr>
              <a:t>Queries</a:t>
            </a:r>
            <a:endParaRPr lang="en-IN" sz="2200" dirty="0">
              <a:latin typeface="Arial Black" panose="020B0A040201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660849" y="1091682"/>
            <a:ext cx="8985380" cy="1015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Arial Black" panose="020B0A04020102020204" pitchFamily="34" charset="0"/>
              </a:rPr>
              <a:t>VIEW:</a:t>
            </a:r>
            <a:r>
              <a:rPr lang="en-US" sz="2000" dirty="0" smtClean="0"/>
              <a:t> It is used to create a virtual table based on the result of a SELECT query</a:t>
            </a:r>
          </a:p>
          <a:p>
            <a:endParaRPr lang="en-US" sz="2000" dirty="0"/>
          </a:p>
          <a:p>
            <a:r>
              <a:rPr lang="en-US" sz="2000" dirty="0" smtClean="0"/>
              <a:t>We have dr_name and dr_contact so a view is created for the doctor_info</a:t>
            </a:r>
            <a:endParaRPr lang="en-IN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0848" y="2290407"/>
            <a:ext cx="4084674" cy="137171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848" y="3803907"/>
            <a:ext cx="3596952" cy="129551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0848" y="5493907"/>
            <a:ext cx="6225129" cy="1037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014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74440" y="233265"/>
            <a:ext cx="1029166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200" dirty="0" smtClean="0">
                <a:latin typeface="Arial Black" panose="020B0A04020102020204" pitchFamily="34" charset="0"/>
              </a:rPr>
              <a:t>Queries</a:t>
            </a:r>
            <a:endParaRPr lang="en-IN" sz="2200" dirty="0">
              <a:latin typeface="Arial Black" panose="020B0A040201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44824" y="1073021"/>
            <a:ext cx="9116009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 Black" panose="020B0A04020102020204" pitchFamily="34" charset="0"/>
              </a:rPr>
              <a:t>NORMALIZATION: </a:t>
            </a:r>
            <a:r>
              <a:rPr lang="en-US" sz="2000" dirty="0"/>
              <a:t>Normalization in SQL is the process of organizing a database to reduce data redundancy and improve data integrity.</a:t>
            </a:r>
            <a:endParaRPr lang="en-IN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4824" y="2189776"/>
            <a:ext cx="4176122" cy="256816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4824" y="4888302"/>
            <a:ext cx="3711262" cy="1867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181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34482" y="447869"/>
            <a:ext cx="8630816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Arial Black" panose="020B0A04020102020204" pitchFamily="34" charset="0"/>
              </a:rPr>
              <a:t>Tables In hospital_management_sys</a:t>
            </a:r>
            <a:endParaRPr lang="en-IN" sz="2000" dirty="0">
              <a:latin typeface="Arial Black" panose="020B0A040201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319" y="1082351"/>
            <a:ext cx="8444204" cy="5349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939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74440" y="233265"/>
            <a:ext cx="1029166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200" dirty="0" smtClean="0">
                <a:latin typeface="Arial Black" panose="020B0A04020102020204" pitchFamily="34" charset="0"/>
              </a:rPr>
              <a:t>Queries</a:t>
            </a:r>
            <a:endParaRPr lang="en-IN" sz="2200" dirty="0">
              <a:latin typeface="Arial Black" panose="020B0A040201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91478" y="1101012"/>
            <a:ext cx="9507893" cy="1015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sz="2000" dirty="0" smtClean="0">
                <a:latin typeface="Arial Black" panose="020B0A04020102020204" pitchFamily="34" charset="0"/>
              </a:rPr>
              <a:t>STORED PROCEDURE: </a:t>
            </a:r>
            <a:r>
              <a:rPr lang="en-US" sz="2000" dirty="0"/>
              <a:t>A stored procedure is a wrapper of a set of SQL statements stored in the MySQL database </a:t>
            </a:r>
            <a:r>
              <a:rPr lang="en-US" sz="2000" dirty="0" smtClean="0"/>
              <a:t>server. A </a:t>
            </a:r>
            <a:r>
              <a:rPr lang="en-US" sz="2000" dirty="0"/>
              <a:t>stored procedure can call other stored procedures or stored functions, enabling you to organize your code more effectively</a:t>
            </a:r>
            <a:r>
              <a:rPr lang="en-US" sz="2000" dirty="0" smtClean="0"/>
              <a:t>.</a:t>
            </a:r>
            <a:endParaRPr lang="en-U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1477" y="3357898"/>
            <a:ext cx="6755363" cy="321547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791477" y="2341984"/>
            <a:ext cx="9507894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sz="2000" dirty="0" smtClean="0"/>
              <a:t>Creating a stored procedure to add new patients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4226547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07502" y="942392"/>
            <a:ext cx="8836090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sz="2000" dirty="0" smtClean="0"/>
              <a:t>After creating calling the procedure while giving values in it.</a:t>
            </a:r>
            <a:endParaRPr lang="en-IN" sz="2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7502" y="2318859"/>
            <a:ext cx="6801070" cy="94685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7502" y="4203010"/>
            <a:ext cx="6801070" cy="1391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7354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2816" y="3286713"/>
            <a:ext cx="5337110" cy="230822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74440" y="233265"/>
            <a:ext cx="1029166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200" dirty="0" smtClean="0">
                <a:latin typeface="Arial Black" panose="020B0A04020102020204" pitchFamily="34" charset="0"/>
              </a:rPr>
              <a:t>Queries</a:t>
            </a:r>
            <a:endParaRPr lang="en-IN" sz="2200" dirty="0">
              <a:latin typeface="Arial Black" panose="020B0A040201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772816" y="1103908"/>
            <a:ext cx="8658808" cy="19389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sz="2000" dirty="0" smtClean="0">
                <a:latin typeface="Arial Black" panose="020B0A04020102020204" pitchFamily="34" charset="0"/>
              </a:rPr>
              <a:t>TRIGGER: </a:t>
            </a:r>
            <a:r>
              <a:rPr lang="en-US" sz="2000" dirty="0"/>
              <a:t>A trigger is a special kind of stored procedure that is invoked automatically in response to an event such as insert, update, or delete that occurs in the associated table</a:t>
            </a:r>
            <a:r>
              <a:rPr lang="en-US" sz="2000" dirty="0" smtClean="0"/>
              <a:t>.</a:t>
            </a:r>
          </a:p>
          <a:p>
            <a:endParaRPr lang="en-IN" sz="2000" dirty="0"/>
          </a:p>
          <a:p>
            <a:r>
              <a:rPr lang="en-IN" sz="2000" dirty="0" smtClean="0"/>
              <a:t>Creating a patient_log table in which all the logs after inserting new patient in patient table will be shown here. </a:t>
            </a:r>
            <a:endParaRPr lang="en-IN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1772816" y="5812971"/>
            <a:ext cx="8826760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sz="2000" dirty="0" smtClean="0"/>
              <a:t>After this creating a trigger using delimiter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331534871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74440" y="233265"/>
            <a:ext cx="1029166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200" dirty="0" smtClean="0">
                <a:latin typeface="Arial Black" panose="020B0A04020102020204" pitchFamily="34" charset="0"/>
              </a:rPr>
              <a:t>Queries</a:t>
            </a:r>
            <a:endParaRPr lang="en-IN" sz="2200" dirty="0">
              <a:latin typeface="Arial Black" panose="020B0A040201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5556" y="1057107"/>
            <a:ext cx="5276727" cy="257250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5557" y="3980121"/>
            <a:ext cx="5281118" cy="118882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5557" y="5403778"/>
            <a:ext cx="5281118" cy="1204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3600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2937" y="2193469"/>
            <a:ext cx="6400801" cy="298502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352938" y="1175657"/>
            <a:ext cx="5150498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sz="2000" dirty="0" smtClean="0">
                <a:latin typeface="Arial Black" panose="020B0A04020102020204" pitchFamily="34" charset="0"/>
              </a:rPr>
              <a:t>Patient Table</a:t>
            </a:r>
            <a:endParaRPr lang="en-IN" sz="200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6371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0307" y="2335475"/>
            <a:ext cx="6192722" cy="280569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710307" y="1222311"/>
            <a:ext cx="5187820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sz="2000" dirty="0" smtClean="0">
                <a:latin typeface="Arial Black" panose="020B0A04020102020204" pitchFamily="34" charset="0"/>
              </a:rPr>
              <a:t>Department Table</a:t>
            </a:r>
            <a:endParaRPr lang="en-IN" sz="200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446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1652</TotalTime>
  <Words>1821</Words>
  <Application>Microsoft Office PowerPoint</Application>
  <PresentationFormat>Widescreen</PresentationFormat>
  <Paragraphs>243</Paragraphs>
  <Slides>73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73</vt:i4>
      </vt:variant>
    </vt:vector>
  </HeadingPairs>
  <TitlesOfParts>
    <vt:vector size="78" baseType="lpstr">
      <vt:lpstr>Arial</vt:lpstr>
      <vt:lpstr>Arial Black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HP</dc:creator>
  <cp:lastModifiedBy>HP</cp:lastModifiedBy>
  <cp:revision>74</cp:revision>
  <dcterms:created xsi:type="dcterms:W3CDTF">2024-12-26T19:05:13Z</dcterms:created>
  <dcterms:modified xsi:type="dcterms:W3CDTF">2025-01-16T10:21:57Z</dcterms:modified>
</cp:coreProperties>
</file>